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71" r:id="rId3"/>
    <p:sldId id="313" r:id="rId4"/>
    <p:sldId id="308" r:id="rId5"/>
    <p:sldId id="283" r:id="rId6"/>
    <p:sldId id="314" r:id="rId7"/>
    <p:sldId id="284" r:id="rId8"/>
    <p:sldId id="319" r:id="rId9"/>
    <p:sldId id="318" r:id="rId10"/>
    <p:sldId id="317" r:id="rId11"/>
    <p:sldId id="316" r:id="rId12"/>
    <p:sldId id="315" r:id="rId13"/>
    <p:sldId id="306" r:id="rId14"/>
    <p:sldId id="307" r:id="rId15"/>
    <p:sldId id="322" r:id="rId16"/>
    <p:sldId id="309" r:id="rId17"/>
    <p:sldId id="310" r:id="rId18"/>
    <p:sldId id="320" r:id="rId19"/>
    <p:sldId id="311" r:id="rId20"/>
    <p:sldId id="286" r:id="rId21"/>
    <p:sldId id="312" r:id="rId22"/>
    <p:sldId id="321" r:id="rId2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5" autoAdjust="0"/>
    <p:restoredTop sz="94677" autoAdjust="0"/>
  </p:normalViewPr>
  <p:slideViewPr>
    <p:cSldViewPr>
      <p:cViewPr varScale="1">
        <p:scale>
          <a:sx n="105" d="100"/>
          <a:sy n="105" d="100"/>
        </p:scale>
        <p:origin x="996" y="96"/>
      </p:cViewPr>
      <p:guideLst>
        <p:guide orient="horz" pos="2160"/>
        <p:guide pos="2880"/>
      </p:guideLst>
    </p:cSldViewPr>
  </p:slideViewPr>
  <p:outlineViewPr>
    <p:cViewPr>
      <p:scale>
        <a:sx n="33" d="100"/>
        <a:sy n="33" d="100"/>
      </p:scale>
      <p:origin x="101" y="221"/>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25D7C18-6DAC-458D-8480-C7BED5A9CF88}" type="datetimeFigureOut">
              <a:rPr kumimoji="1" lang="ja-JP" altLang="en-US" smtClean="0"/>
              <a:t>2021/4/20</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A2CED9-1DDC-45C3-A07C-454AD206906C}" type="slidenum">
              <a:rPr kumimoji="1" lang="ja-JP" altLang="en-US" smtClean="0"/>
              <a:t>‹#›</a:t>
            </a:fld>
            <a:endParaRPr kumimoji="1" lang="ja-JP" altLang="en-US"/>
          </a:p>
        </p:txBody>
      </p:sp>
    </p:spTree>
    <p:extLst>
      <p:ext uri="{BB962C8B-B14F-4D97-AF65-F5344CB8AC3E}">
        <p14:creationId xmlns:p14="http://schemas.microsoft.com/office/powerpoint/2010/main" val="2774768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5BE16D2-FE9B-4267-85EE-BCA54B549F7C}" type="datetimeFigureOut">
              <a:rPr kumimoji="1" lang="ja-JP" altLang="en-US" smtClean="0"/>
              <a:t>2021/4/20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E63FAE1-C2B4-4F07-8F1E-2A322CA4F9BE}" type="slidenum">
              <a:rPr kumimoji="1" lang="ja-JP" altLang="en-US" smtClean="0"/>
              <a:t>‹#›</a:t>
            </a:fld>
            <a:endParaRPr kumimoji="1" lang="ja-JP" altLang="en-US"/>
          </a:p>
        </p:txBody>
      </p:sp>
    </p:spTree>
    <p:extLst>
      <p:ext uri="{BB962C8B-B14F-4D97-AF65-F5344CB8AC3E}">
        <p14:creationId xmlns:p14="http://schemas.microsoft.com/office/powerpoint/2010/main" val="323136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98C67D0-7DA0-45EF-8037-3BE6DE9EDDA6}" type="datetimeFigureOut">
              <a:rPr kumimoji="1" lang="ja-JP" altLang="en-US" smtClean="0"/>
              <a:pPr/>
              <a:t>2021/4/20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8680E79-3406-4FFF-883A-3202C91C2BD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C67D0-7DA0-45EF-8037-3BE6DE9EDDA6}" type="datetimeFigureOut">
              <a:rPr kumimoji="1" lang="ja-JP" altLang="en-US" smtClean="0"/>
              <a:pPr/>
              <a:t>2021/4/20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80E79-3406-4FFF-883A-3202C91C2BD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8258" y="943071"/>
            <a:ext cx="8784976" cy="2594929"/>
          </a:xfrm>
          <a:solidFill>
            <a:schemeClr val="bg1"/>
          </a:solidFill>
          <a:ln>
            <a:noFill/>
          </a:ln>
        </p:spPr>
        <p:txBody>
          <a:bodyPr>
            <a:normAutofit/>
          </a:bodyPr>
          <a:lstStyle/>
          <a:p>
            <a:r>
              <a:rPr kumimoji="1" lang="ja-JP" altLang="en-US" sz="3600" dirty="0">
                <a:solidFill>
                  <a:srgbClr val="FF0000"/>
                </a:solidFill>
              </a:rPr>
              <a:t>アナフィラキシーとその対応について</a:t>
            </a:r>
          </a:p>
        </p:txBody>
      </p:sp>
      <p:sp>
        <p:nvSpPr>
          <p:cNvPr id="3" name="コンテンツ プレースホルダ 2"/>
          <p:cNvSpPr>
            <a:spLocks noGrp="1"/>
          </p:cNvSpPr>
          <p:nvPr>
            <p:ph idx="1"/>
          </p:nvPr>
        </p:nvSpPr>
        <p:spPr>
          <a:xfrm>
            <a:off x="683568" y="3717691"/>
            <a:ext cx="7509521" cy="3023017"/>
          </a:xfrm>
        </p:spPr>
        <p:txBody>
          <a:bodyPr>
            <a:normAutofit fontScale="77500" lnSpcReduction="20000"/>
          </a:bodyPr>
          <a:lstStyle/>
          <a:p>
            <a:pPr algn="ctr">
              <a:buNone/>
            </a:pPr>
            <a:r>
              <a:rPr lang="en-US" altLang="zh-CN" sz="6000" dirty="0">
                <a:solidFill>
                  <a:schemeClr val="bg1"/>
                </a:solidFill>
                <a:latin typeface="ＭＳ ゴシック" panose="020B0609070205080204" pitchFamily="49" charset="-128"/>
                <a:ea typeface="ＭＳ ゴシック" panose="020B0609070205080204" pitchFamily="49" charset="-128"/>
              </a:rPr>
              <a:t> </a:t>
            </a:r>
            <a:r>
              <a:rPr lang="ja-JP" altLang="en-US" sz="4500" dirty="0">
                <a:latin typeface="ＭＳ ゴシック" panose="020B0609070205080204" pitchFamily="49" charset="-128"/>
                <a:ea typeface="ＭＳ ゴシック" panose="020B0609070205080204" pitchFamily="49" charset="-128"/>
              </a:rPr>
              <a:t>沢田内科医院　澤田直也　</a:t>
            </a:r>
            <a:endParaRPr lang="en-US" altLang="zh-CN" sz="4500" dirty="0">
              <a:latin typeface="ＭＳ ゴシック" panose="020B0609070205080204" pitchFamily="49" charset="-128"/>
              <a:ea typeface="ＭＳ ゴシック" panose="020B0609070205080204" pitchFamily="49" charset="-128"/>
            </a:endParaRPr>
          </a:p>
          <a:p>
            <a:pPr algn="ctr">
              <a:buNone/>
            </a:pPr>
            <a:endParaRPr lang="zh-CN" altLang="en-US" sz="6000" dirty="0">
              <a:solidFill>
                <a:schemeClr val="bg1"/>
              </a:solidFill>
              <a:latin typeface="ＭＳ ゴシック" panose="020B0609070205080204" pitchFamily="49" charset="-128"/>
              <a:ea typeface="ＭＳ ゴシック" panose="020B0609070205080204" pitchFamily="49" charset="-128"/>
            </a:endParaRPr>
          </a:p>
          <a:p>
            <a:pPr algn="ctr">
              <a:buNone/>
            </a:pPr>
            <a:endParaRPr lang="ja-JP" altLang="ja-JP" sz="6000" dirty="0">
              <a:solidFill>
                <a:schemeClr val="bg1"/>
              </a:solidFill>
            </a:endParaRPr>
          </a:p>
          <a:p>
            <a:pPr marL="3416300">
              <a:buNone/>
            </a:pPr>
            <a:r>
              <a:rPr lang="en-US" altLang="ja-JP" sz="6000" dirty="0"/>
              <a:t> </a:t>
            </a:r>
          </a:p>
          <a:p>
            <a:endParaRPr kumimoji="1" lang="ja-JP" altLang="en-US" dirty="0"/>
          </a:p>
        </p:txBody>
      </p:sp>
      <p:sp>
        <p:nvSpPr>
          <p:cNvPr id="4" name="テキスト ボックス 3"/>
          <p:cNvSpPr txBox="1"/>
          <p:nvPr/>
        </p:nvSpPr>
        <p:spPr>
          <a:xfrm>
            <a:off x="683568" y="4077072"/>
            <a:ext cx="7674357" cy="656590"/>
          </a:xfrm>
          <a:prstGeom prst="rect">
            <a:avLst/>
          </a:prstGeom>
          <a:noFill/>
        </p:spPr>
        <p:txBody>
          <a:bodyPr wrap="square" rtlCol="0">
            <a:spAutoFit/>
          </a:bodyPr>
          <a:lstStyle/>
          <a:p>
            <a:endParaRPr lang="en-US" altLang="zh-TW" sz="2800" baseline="30000" dirty="0">
              <a:solidFill>
                <a:schemeClr val="bg1"/>
              </a:solidFill>
              <a:latin typeface="ＭＳ ゴシック" panose="020B0609070205080204" pitchFamily="49" charset="-128"/>
              <a:ea typeface="ＭＳ ゴシック" panose="020B0609070205080204" pitchFamily="49" charset="-128"/>
            </a:endParaRPr>
          </a:p>
          <a:p>
            <a:endParaRPr lang="en-US" altLang="zh-TW"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08112" y="332656"/>
            <a:ext cx="8229600" cy="1143000"/>
          </a:xfrm>
          <a:solidFill>
            <a:schemeClr val="bg1"/>
          </a:solidFill>
        </p:spPr>
        <p:txBody>
          <a:bodyPr>
            <a:normAutofit/>
          </a:bodyPr>
          <a:lstStyle/>
          <a:p>
            <a:r>
              <a:rPr lang="ja-JP" altLang="en-US" dirty="0">
                <a:solidFill>
                  <a:srgbClr val="FF0000"/>
                </a:solidFill>
              </a:rPr>
              <a:t>③ 喘息発作</a:t>
            </a:r>
            <a:endParaRPr kumimoji="1" lang="ja-JP" altLang="en-US" dirty="0">
              <a:solidFill>
                <a:srgbClr val="FF0000"/>
              </a:solidFill>
            </a:endParaRPr>
          </a:p>
        </p:txBody>
      </p:sp>
      <p:sp>
        <p:nvSpPr>
          <p:cNvPr id="3" name="コンテンツ プレースホルダ 2"/>
          <p:cNvSpPr>
            <a:spLocks noGrp="1"/>
          </p:cNvSpPr>
          <p:nvPr>
            <p:ph idx="1"/>
          </p:nvPr>
        </p:nvSpPr>
        <p:spPr>
          <a:xfrm>
            <a:off x="179512" y="1628800"/>
            <a:ext cx="8686800" cy="4796656"/>
          </a:xfrm>
          <a:solidFill>
            <a:schemeClr val="bg1"/>
          </a:solidFill>
        </p:spPr>
        <p:txBody>
          <a:bodyPr>
            <a:normAutofit/>
          </a:bodyPr>
          <a:lstStyle/>
          <a:p>
            <a:pPr>
              <a:buNone/>
            </a:pPr>
            <a:r>
              <a:rPr kumimoji="1" lang="ja-JP" altLang="en-US" dirty="0"/>
              <a:t>・　気管支喘息がある場合にはワクチン接種によるストレスあるいはその他の要因によってその発作が生じる可能性が懸念される。喘鳴、咳嗽、息切れを訴え、通常喘鳴が聴取され、呼気延長を呈する。</a:t>
            </a:r>
            <a:r>
              <a:rPr kumimoji="1" lang="ja-JP" altLang="en-US" dirty="0">
                <a:solidFill>
                  <a:srgbClr val="FF0000"/>
                </a:solidFill>
              </a:rPr>
              <a:t>アナフィラキシーでみられる全身の瘙痒感・蕁麻疹、腹痛、血圧低下は生じない。</a:t>
            </a:r>
            <a:endParaRPr kumimoji="1" lang="en-US" altLang="ja-JP" dirty="0">
              <a:solidFill>
                <a:srgbClr val="FF0000"/>
              </a:solidFill>
            </a:endParaRPr>
          </a:p>
          <a:p>
            <a:pPr>
              <a:buNone/>
            </a:pPr>
            <a:endParaRPr lang="en-US" altLang="ja-JP" dirty="0">
              <a:solidFill>
                <a:srgbClr val="FFFF00"/>
              </a:solidFill>
            </a:endParaRPr>
          </a:p>
          <a:p>
            <a:pPr>
              <a:buNone/>
            </a:pPr>
            <a:r>
              <a:rPr kumimoji="1" lang="ja-JP" altLang="en-US" dirty="0"/>
              <a:t>・　まず</a:t>
            </a:r>
            <a:r>
              <a:rPr kumimoji="1" lang="en-US" altLang="ja-JP" dirty="0"/>
              <a:t>β</a:t>
            </a:r>
            <a:r>
              <a:rPr kumimoji="1" lang="ja-JP" altLang="en-US" dirty="0"/>
              <a:t>２刺激薬（メプチン）の吸入投与を行う。重篤なものでなければ効果が期待できる。</a:t>
            </a:r>
          </a:p>
          <a:p>
            <a:pPr>
              <a:buNone/>
            </a:pPr>
            <a:endParaRPr kumimoji="1" lang="ja-JP" altLang="en-US" dirty="0"/>
          </a:p>
          <a:p>
            <a:pPr>
              <a:buNone/>
            </a:pPr>
            <a:endParaRPr kumimoji="1" lang="en-US" altLang="ja-JP" dirty="0">
              <a:solidFill>
                <a:schemeClr val="bg1"/>
              </a:solidFill>
            </a:endParaRPr>
          </a:p>
        </p:txBody>
      </p:sp>
    </p:spTree>
    <p:extLst>
      <p:ext uri="{BB962C8B-B14F-4D97-AF65-F5344CB8AC3E}">
        <p14:creationId xmlns:p14="http://schemas.microsoft.com/office/powerpoint/2010/main" val="1950620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45740" y="332656"/>
            <a:ext cx="8229600" cy="1143000"/>
          </a:xfrm>
          <a:solidFill>
            <a:schemeClr val="bg1"/>
          </a:solidFill>
        </p:spPr>
        <p:txBody>
          <a:bodyPr>
            <a:normAutofit/>
          </a:bodyPr>
          <a:lstStyle/>
          <a:p>
            <a:r>
              <a:rPr lang="ja-JP" altLang="en-US" dirty="0">
                <a:solidFill>
                  <a:srgbClr val="FF0000"/>
                </a:solidFill>
              </a:rPr>
              <a:t>④ 過換気症候群</a:t>
            </a:r>
            <a:endParaRPr kumimoji="1" lang="ja-JP" altLang="en-US" dirty="0">
              <a:solidFill>
                <a:srgbClr val="FF0000"/>
              </a:solidFill>
            </a:endParaRPr>
          </a:p>
        </p:txBody>
      </p:sp>
      <p:sp>
        <p:nvSpPr>
          <p:cNvPr id="3" name="コンテンツ プレースホルダ 2"/>
          <p:cNvSpPr>
            <a:spLocks noGrp="1"/>
          </p:cNvSpPr>
          <p:nvPr>
            <p:ph idx="1"/>
          </p:nvPr>
        </p:nvSpPr>
        <p:spPr>
          <a:xfrm>
            <a:off x="228600" y="1470932"/>
            <a:ext cx="8663880" cy="5054412"/>
          </a:xfrm>
          <a:solidFill>
            <a:schemeClr val="bg1"/>
          </a:solidFill>
        </p:spPr>
        <p:txBody>
          <a:bodyPr>
            <a:normAutofit lnSpcReduction="10000"/>
          </a:bodyPr>
          <a:lstStyle/>
          <a:p>
            <a:pPr>
              <a:buNone/>
            </a:pPr>
            <a:r>
              <a:rPr kumimoji="1" lang="ja-JP" altLang="en-US" dirty="0"/>
              <a:t>・　精神的不安や極度の緊張などによって過呼吸の状態となり、呼吸性アルカローシスとなる。呼吸困難あるいはめまいなどを感じる。いわゆる神経質な人、不安症の傾向のある人、緊張しやすい人などで起きやすい。アルカローシスとなることで血管の収縮が起き、テタニー症状（手足のしびれや筋肉けいれん）が生じる。手をすぼめたいわゆる“助産師の手”の形を示すこと（トルソー兆候）がある。できるだけ安心させ、ゆっくり呼吸するように指示する。</a:t>
            </a:r>
            <a:r>
              <a:rPr kumimoji="1" lang="ja-JP" altLang="en-US" dirty="0">
                <a:solidFill>
                  <a:srgbClr val="FF0000"/>
                </a:solidFill>
              </a:rPr>
              <a:t>皮膚症状や血圧低下はなし。</a:t>
            </a:r>
            <a:r>
              <a:rPr kumimoji="1" lang="ja-JP" altLang="en-US" dirty="0">
                <a:solidFill>
                  <a:schemeClr val="bg1"/>
                </a:solidFill>
              </a:rPr>
              <a:t> </a:t>
            </a:r>
          </a:p>
          <a:p>
            <a:pPr>
              <a:buNone/>
            </a:pPr>
            <a:endParaRPr kumimoji="1" lang="ja-JP" altLang="en-US" dirty="0">
              <a:solidFill>
                <a:schemeClr val="bg1"/>
              </a:solidFill>
            </a:endParaRP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3137376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836712"/>
            <a:ext cx="8229600" cy="1143000"/>
          </a:xfrm>
          <a:solidFill>
            <a:schemeClr val="bg1"/>
          </a:solidFill>
        </p:spPr>
        <p:txBody>
          <a:bodyPr>
            <a:normAutofit/>
          </a:bodyPr>
          <a:lstStyle/>
          <a:p>
            <a:r>
              <a:rPr lang="ja-JP" altLang="en-US" dirty="0">
                <a:solidFill>
                  <a:srgbClr val="FF0000"/>
                </a:solidFill>
              </a:rPr>
              <a:t>⑤ てんかん</a:t>
            </a:r>
            <a:endParaRPr kumimoji="1" lang="ja-JP" altLang="en-US" dirty="0">
              <a:solidFill>
                <a:srgbClr val="FF0000"/>
              </a:solidFill>
            </a:endParaRPr>
          </a:p>
        </p:txBody>
      </p:sp>
      <p:sp>
        <p:nvSpPr>
          <p:cNvPr id="3" name="コンテンツ プレースホルダ 2"/>
          <p:cNvSpPr>
            <a:spLocks noGrp="1"/>
          </p:cNvSpPr>
          <p:nvPr>
            <p:ph idx="1"/>
          </p:nvPr>
        </p:nvSpPr>
        <p:spPr>
          <a:xfrm>
            <a:off x="228600" y="2132856"/>
            <a:ext cx="8686800" cy="3168352"/>
          </a:xfrm>
          <a:solidFill>
            <a:schemeClr val="bg1"/>
          </a:solidFill>
        </p:spPr>
        <p:txBody>
          <a:bodyPr>
            <a:normAutofit/>
          </a:bodyPr>
          <a:lstStyle/>
          <a:p>
            <a:pPr>
              <a:buNone/>
            </a:pPr>
            <a:r>
              <a:rPr lang="ja-JP" altLang="en-US" dirty="0"/>
              <a:t>・　</a:t>
            </a:r>
            <a:r>
              <a:rPr kumimoji="1" lang="ja-JP" altLang="en-US" dirty="0"/>
              <a:t>突然意識を失って呼びかけなどに対する反応がなくなるなどの「てんかん発作」を示す。発作が生じた場合には横にして、周囲の危険物を除き、けいれんによって体を打撲しないようにする。呼吸しやすいように服のボタンを外し、ベルトをゆるめるなどの対応を行う。</a:t>
            </a:r>
            <a:r>
              <a:rPr kumimoji="1" lang="ja-JP" altLang="en-US" dirty="0">
                <a:solidFill>
                  <a:srgbClr val="FF0000"/>
                </a:solidFill>
              </a:rPr>
              <a:t>皮膚症状なし。</a:t>
            </a: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47053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0536"/>
            <a:ext cx="8229600" cy="1143000"/>
          </a:xfrm>
          <a:solidFill>
            <a:schemeClr val="bg1"/>
          </a:solidFill>
        </p:spPr>
        <p:txBody>
          <a:bodyPr/>
          <a:lstStyle/>
          <a:p>
            <a:r>
              <a:rPr kumimoji="1" lang="ja-JP" altLang="en-US" dirty="0">
                <a:solidFill>
                  <a:srgbClr val="FF0000"/>
                </a:solidFill>
              </a:rPr>
              <a:t>初期治療</a:t>
            </a:r>
          </a:p>
        </p:txBody>
      </p:sp>
      <p:sp>
        <p:nvSpPr>
          <p:cNvPr id="3" name="コンテンツ プレースホルダ 2"/>
          <p:cNvSpPr>
            <a:spLocks noGrp="1"/>
          </p:cNvSpPr>
          <p:nvPr>
            <p:ph idx="1"/>
          </p:nvPr>
        </p:nvSpPr>
        <p:spPr>
          <a:xfrm>
            <a:off x="318356" y="1423536"/>
            <a:ext cx="8507288" cy="5417344"/>
          </a:xfrm>
          <a:solidFill>
            <a:schemeClr val="bg1"/>
          </a:solidFill>
        </p:spPr>
        <p:txBody>
          <a:bodyPr>
            <a:normAutofit/>
          </a:bodyPr>
          <a:lstStyle/>
          <a:p>
            <a:pPr>
              <a:buNone/>
            </a:pPr>
            <a:r>
              <a:rPr kumimoji="1" lang="ja-JP" altLang="en-US" dirty="0"/>
              <a:t>・ </a:t>
            </a:r>
            <a:r>
              <a:rPr lang="ja-JP" altLang="en-US" dirty="0"/>
              <a:t>命を取られるのは</a:t>
            </a:r>
            <a:r>
              <a:rPr lang="ja-JP" altLang="en-US" dirty="0">
                <a:solidFill>
                  <a:srgbClr val="FF0000"/>
                </a:solidFill>
              </a:rPr>
              <a:t>窒息</a:t>
            </a:r>
            <a:r>
              <a:rPr lang="ja-JP" altLang="en-US" dirty="0"/>
              <a:t>と</a:t>
            </a:r>
            <a:r>
              <a:rPr lang="ja-JP" altLang="en-US" dirty="0">
                <a:solidFill>
                  <a:srgbClr val="FF0000"/>
                </a:solidFill>
              </a:rPr>
              <a:t>喉頭浮腫</a:t>
            </a:r>
            <a:endParaRPr lang="en-US" altLang="ja-JP" dirty="0">
              <a:solidFill>
                <a:srgbClr val="FF0000"/>
              </a:solidFill>
            </a:endParaRPr>
          </a:p>
          <a:p>
            <a:pPr>
              <a:buNone/>
            </a:pPr>
            <a:endParaRPr kumimoji="1" lang="en-US" altLang="ja-JP" dirty="0">
              <a:solidFill>
                <a:schemeClr val="bg1"/>
              </a:solidFill>
            </a:endParaRPr>
          </a:p>
          <a:p>
            <a:pPr>
              <a:buNone/>
            </a:pPr>
            <a:r>
              <a:rPr lang="ja-JP" altLang="en-US" dirty="0"/>
              <a:t>⇒その場で臥位にして、</a:t>
            </a:r>
            <a:r>
              <a:rPr lang="ja-JP" altLang="en-US" dirty="0">
                <a:solidFill>
                  <a:srgbClr val="FF0000"/>
                </a:solidFill>
              </a:rPr>
              <a:t>バイタル（まずは血圧計と</a:t>
            </a:r>
            <a:r>
              <a:rPr lang="en-US" altLang="ja-JP" dirty="0">
                <a:solidFill>
                  <a:srgbClr val="FF0000"/>
                </a:solidFill>
              </a:rPr>
              <a:t>SpO2</a:t>
            </a:r>
            <a:r>
              <a:rPr lang="ja-JP" altLang="en-US" dirty="0">
                <a:solidFill>
                  <a:srgbClr val="FF0000"/>
                </a:solidFill>
              </a:rPr>
              <a:t>）とって、すぐにルート確保（生理食塩水、ラクテックなどの細胞外液）！</a:t>
            </a:r>
            <a:endParaRPr lang="en-US" altLang="ja-JP" dirty="0">
              <a:solidFill>
                <a:srgbClr val="FF0000"/>
              </a:solidFill>
            </a:endParaRPr>
          </a:p>
          <a:p>
            <a:pPr>
              <a:buNone/>
            </a:pPr>
            <a:endParaRPr kumimoji="1" lang="en-US" altLang="ja-JP" dirty="0">
              <a:solidFill>
                <a:schemeClr val="bg1"/>
              </a:solidFill>
            </a:endParaRPr>
          </a:p>
          <a:p>
            <a:pPr>
              <a:buNone/>
            </a:pPr>
            <a:r>
              <a:rPr lang="ja-JP" altLang="en-US" dirty="0">
                <a:solidFill>
                  <a:schemeClr val="bg1"/>
                </a:solidFill>
              </a:rPr>
              <a:t>　</a:t>
            </a:r>
            <a:r>
              <a:rPr lang="ja-JP" altLang="en-US" dirty="0"/>
              <a:t>まずは反射的に動くようにする。</a:t>
            </a:r>
            <a:endParaRPr lang="en-US" altLang="ja-JP" dirty="0"/>
          </a:p>
          <a:p>
            <a:pPr>
              <a:buNone/>
            </a:pPr>
            <a:r>
              <a:rPr lang="ja-JP" altLang="en-US" dirty="0"/>
              <a:t>　そして、その間に何が起きているのかを</a:t>
            </a:r>
            <a:endParaRPr lang="en-US" altLang="ja-JP" dirty="0"/>
          </a:p>
          <a:p>
            <a:pPr>
              <a:buNone/>
            </a:pPr>
            <a:r>
              <a:rPr kumimoji="1" lang="ja-JP" altLang="en-US" dirty="0"/>
              <a:t>　把握する。（５つの鑑別疾患の確認）</a:t>
            </a: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3173667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3016" y="341784"/>
            <a:ext cx="8229600" cy="1143000"/>
          </a:xfrm>
          <a:solidFill>
            <a:schemeClr val="bg1"/>
          </a:solidFill>
        </p:spPr>
        <p:txBody>
          <a:bodyPr>
            <a:normAutofit/>
          </a:bodyPr>
          <a:lstStyle/>
          <a:p>
            <a:r>
              <a:rPr lang="ja-JP" altLang="en-US" dirty="0">
                <a:solidFill>
                  <a:srgbClr val="FF0000"/>
                </a:solidFill>
              </a:rPr>
              <a:t>アドレナリン筋注</a:t>
            </a:r>
            <a:endParaRPr kumimoji="1" lang="ja-JP" altLang="en-US" dirty="0">
              <a:solidFill>
                <a:srgbClr val="FF0000"/>
              </a:solidFill>
            </a:endParaRPr>
          </a:p>
        </p:txBody>
      </p:sp>
      <p:sp>
        <p:nvSpPr>
          <p:cNvPr id="3" name="コンテンツ プレースホルダ 2"/>
          <p:cNvSpPr>
            <a:spLocks noGrp="1"/>
          </p:cNvSpPr>
          <p:nvPr>
            <p:ph idx="1"/>
          </p:nvPr>
        </p:nvSpPr>
        <p:spPr>
          <a:xfrm>
            <a:off x="323528" y="1484784"/>
            <a:ext cx="8686800" cy="5143302"/>
          </a:xfrm>
          <a:solidFill>
            <a:schemeClr val="bg1"/>
          </a:solidFill>
        </p:spPr>
        <p:txBody>
          <a:bodyPr>
            <a:normAutofit fontScale="92500" lnSpcReduction="10000"/>
          </a:bodyPr>
          <a:lstStyle/>
          <a:p>
            <a:pPr>
              <a:buNone/>
            </a:pPr>
            <a:r>
              <a:rPr lang="ja-JP" altLang="en-US" dirty="0"/>
              <a:t>■</a:t>
            </a:r>
            <a:r>
              <a:rPr lang="ja-JP" altLang="en-US" dirty="0">
                <a:solidFill>
                  <a:srgbClr val="FF0000"/>
                </a:solidFill>
              </a:rPr>
              <a:t>なぜ用いられる？</a:t>
            </a:r>
            <a:endParaRPr lang="en-US" altLang="ja-JP" dirty="0">
              <a:solidFill>
                <a:srgbClr val="FF0000"/>
              </a:solidFill>
            </a:endParaRPr>
          </a:p>
          <a:p>
            <a:pPr>
              <a:buNone/>
            </a:pPr>
            <a:r>
              <a:rPr kumimoji="1" lang="ja-JP" altLang="en-US" dirty="0">
                <a:solidFill>
                  <a:schemeClr val="bg1"/>
                </a:solidFill>
              </a:rPr>
              <a:t>　</a:t>
            </a:r>
            <a:r>
              <a:rPr lang="ja-JP" altLang="en-US" dirty="0"/>
              <a:t>・即効性</a:t>
            </a:r>
            <a:endParaRPr lang="en-US" altLang="ja-JP" dirty="0"/>
          </a:p>
          <a:p>
            <a:pPr>
              <a:buNone/>
            </a:pPr>
            <a:r>
              <a:rPr kumimoji="1" lang="ja-JP" altLang="en-US" dirty="0"/>
              <a:t>　・点滴ルート確保いらない。</a:t>
            </a:r>
            <a:r>
              <a:rPr lang="ja-JP" altLang="en-US" dirty="0"/>
              <a:t>（太もも外側にブスっと）</a:t>
            </a:r>
            <a:endParaRPr kumimoji="1" lang="en-US" altLang="ja-JP" dirty="0"/>
          </a:p>
          <a:p>
            <a:pPr>
              <a:buNone/>
            </a:pPr>
            <a:r>
              <a:rPr kumimoji="1" lang="ja-JP" altLang="en-US" dirty="0"/>
              <a:t>　・簡単（</a:t>
            </a:r>
            <a:r>
              <a:rPr kumimoji="1" lang="en-US" altLang="ja-JP" dirty="0"/>
              <a:t>1ml</a:t>
            </a:r>
            <a:r>
              <a:rPr kumimoji="1" lang="ja-JP" altLang="en-US" dirty="0"/>
              <a:t>のシリンジに</a:t>
            </a:r>
            <a:r>
              <a:rPr kumimoji="1" lang="en-US" altLang="ja-JP" dirty="0"/>
              <a:t>0.3ml</a:t>
            </a:r>
            <a:r>
              <a:rPr kumimoji="1" lang="ja-JP" altLang="en-US" dirty="0"/>
              <a:t>）</a:t>
            </a:r>
            <a:endParaRPr kumimoji="1" lang="en-US" altLang="ja-JP" dirty="0"/>
          </a:p>
          <a:p>
            <a:pPr>
              <a:buNone/>
            </a:pPr>
            <a:r>
              <a:rPr lang="ja-JP" altLang="en-US" dirty="0"/>
              <a:t>　・基本的に</a:t>
            </a:r>
            <a:r>
              <a:rPr lang="ja-JP" altLang="en-US" dirty="0">
                <a:solidFill>
                  <a:srgbClr val="FF0000"/>
                </a:solidFill>
              </a:rPr>
              <a:t>禁忌はない</a:t>
            </a:r>
            <a:r>
              <a:rPr lang="ja-JP" altLang="en-US" dirty="0"/>
              <a:t>。迷ったら打つ！</a:t>
            </a:r>
            <a:endParaRPr kumimoji="1" lang="en-US" altLang="ja-JP" dirty="0"/>
          </a:p>
          <a:p>
            <a:pPr>
              <a:buNone/>
            </a:pPr>
            <a:endParaRPr lang="en-US" altLang="ja-JP" dirty="0">
              <a:solidFill>
                <a:schemeClr val="bg1"/>
              </a:solidFill>
            </a:endParaRPr>
          </a:p>
          <a:p>
            <a:pPr>
              <a:buNone/>
            </a:pPr>
            <a:r>
              <a:rPr kumimoji="1" lang="ja-JP" altLang="en-US" dirty="0"/>
              <a:t>■</a:t>
            </a:r>
            <a:r>
              <a:rPr kumimoji="1" lang="ja-JP" altLang="en-US" dirty="0">
                <a:solidFill>
                  <a:srgbClr val="FF0000"/>
                </a:solidFill>
              </a:rPr>
              <a:t>どんな人に？</a:t>
            </a:r>
            <a:endParaRPr kumimoji="1" lang="en-US" altLang="ja-JP" dirty="0">
              <a:solidFill>
                <a:srgbClr val="FF0000"/>
              </a:solidFill>
            </a:endParaRPr>
          </a:p>
          <a:p>
            <a:pPr>
              <a:buNone/>
            </a:pPr>
            <a:r>
              <a:rPr lang="ja-JP" altLang="en-US" dirty="0">
                <a:solidFill>
                  <a:schemeClr val="bg1"/>
                </a:solidFill>
              </a:rPr>
              <a:t>　</a:t>
            </a:r>
            <a:r>
              <a:rPr lang="ja-JP" altLang="en-US" dirty="0"/>
              <a:t>・重症例（バイタルがおかしい）</a:t>
            </a:r>
            <a:endParaRPr lang="en-US" altLang="ja-JP" dirty="0"/>
          </a:p>
          <a:p>
            <a:pPr>
              <a:buNone/>
            </a:pPr>
            <a:r>
              <a:rPr kumimoji="1" lang="ja-JP" altLang="en-US" dirty="0"/>
              <a:t>　</a:t>
            </a:r>
            <a:r>
              <a:rPr lang="ja-JP" altLang="en-US" dirty="0"/>
              <a:t>・軽症でも症状の進行が急速な場合</a:t>
            </a:r>
            <a:endParaRPr lang="en-US" altLang="ja-JP" dirty="0"/>
          </a:p>
          <a:p>
            <a:pPr>
              <a:buNone/>
            </a:pPr>
            <a:r>
              <a:rPr lang="ja-JP" altLang="en-US" dirty="0"/>
              <a:t>　・アナフィラキシーショックの既往がある</a:t>
            </a:r>
            <a:endParaRPr kumimoji="1" lang="ja-JP" altLang="en-US" dirty="0"/>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41242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5836"/>
            <a:ext cx="8229600" cy="1143000"/>
          </a:xfrm>
          <a:solidFill>
            <a:schemeClr val="bg1"/>
          </a:solidFill>
        </p:spPr>
        <p:txBody>
          <a:bodyPr>
            <a:normAutofit/>
          </a:bodyPr>
          <a:lstStyle/>
          <a:p>
            <a:r>
              <a:rPr lang="ja-JP" altLang="en-US" dirty="0">
                <a:solidFill>
                  <a:srgbClr val="FF0000"/>
                </a:solidFill>
              </a:rPr>
              <a:t>アドレナリンに期待すること</a:t>
            </a:r>
            <a:endParaRPr kumimoji="1" lang="ja-JP" altLang="en-US" dirty="0">
              <a:solidFill>
                <a:srgbClr val="FF0000"/>
              </a:solidFill>
            </a:endParaRPr>
          </a:p>
        </p:txBody>
      </p:sp>
      <p:sp>
        <p:nvSpPr>
          <p:cNvPr id="3" name="コンテンツ プレースホルダ 2"/>
          <p:cNvSpPr>
            <a:spLocks noGrp="1"/>
          </p:cNvSpPr>
          <p:nvPr>
            <p:ph idx="1"/>
          </p:nvPr>
        </p:nvSpPr>
        <p:spPr>
          <a:xfrm>
            <a:off x="179512" y="1166018"/>
            <a:ext cx="8784976" cy="5691982"/>
          </a:xfrm>
          <a:solidFill>
            <a:schemeClr val="bg1"/>
          </a:solidFill>
        </p:spPr>
        <p:txBody>
          <a:bodyPr>
            <a:normAutofit fontScale="70000" lnSpcReduction="20000"/>
          </a:bodyPr>
          <a:lstStyle/>
          <a:p>
            <a:pPr>
              <a:buNone/>
            </a:pPr>
            <a:r>
              <a:rPr lang="ja-JP" altLang="en-US" dirty="0"/>
              <a:t>＜注意＞</a:t>
            </a:r>
            <a:endParaRPr lang="en-US" altLang="ja-JP" dirty="0"/>
          </a:p>
          <a:p>
            <a:pPr>
              <a:buNone/>
            </a:pPr>
            <a:r>
              <a:rPr lang="ja-JP" altLang="en-US" dirty="0">
                <a:solidFill>
                  <a:srgbClr val="FF0000"/>
                </a:solidFill>
              </a:rPr>
              <a:t>アドレナリンに期待しているのは</a:t>
            </a:r>
            <a:endParaRPr lang="en-US" altLang="ja-JP" dirty="0">
              <a:solidFill>
                <a:srgbClr val="FF0000"/>
              </a:solidFill>
            </a:endParaRPr>
          </a:p>
          <a:p>
            <a:pPr>
              <a:buNone/>
            </a:pPr>
            <a:r>
              <a:rPr lang="ja-JP" altLang="en-US" dirty="0">
                <a:solidFill>
                  <a:srgbClr val="FF0000"/>
                </a:solidFill>
              </a:rPr>
              <a:t>血圧を上げることではありません！</a:t>
            </a:r>
            <a:endParaRPr lang="en-US" altLang="ja-JP" dirty="0">
              <a:solidFill>
                <a:srgbClr val="FF0000"/>
              </a:solidFill>
            </a:endParaRPr>
          </a:p>
          <a:p>
            <a:pPr>
              <a:buNone/>
            </a:pPr>
            <a:endParaRPr kumimoji="1" lang="ja-JP" altLang="en-US" dirty="0">
              <a:solidFill>
                <a:schemeClr val="bg1"/>
              </a:solidFill>
            </a:endParaRPr>
          </a:p>
          <a:p>
            <a:pPr marL="0" indent="0">
              <a:buNone/>
            </a:pP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アナフィラキシーは</a:t>
            </a:r>
            <a:r>
              <a:rPr lang="ja-JP" altLang="ja-JP" sz="3200" dirty="0">
                <a:solidFill>
                  <a:srgbClr val="000000"/>
                </a:solidFill>
                <a:effectLst/>
                <a:latin typeface="ＭＳ Ｐゴシック" panose="020B0600070205080204" pitchFamily="50" charset="-128"/>
                <a:ea typeface="ＭＳ 明朝" panose="02020609040205080304" pitchFamily="17" charset="-128"/>
                <a:cs typeface="ＭＳ 明朝" panose="02020609040205080304" pitchFamily="17" charset="-128"/>
              </a:rPr>
              <a:t>Ⅰ</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型アレルギーの機序だけではありませんが、</a:t>
            </a:r>
            <a:endParaRPr lang="en-US"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endParaRPr>
          </a:p>
          <a:p>
            <a:pPr marL="0" indent="0">
              <a:buNone/>
            </a:pPr>
            <a:endParaRPr lang="ja-JP" altLang="ja-JP" sz="3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buNone/>
            </a:pP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１）</a:t>
            </a:r>
            <a:r>
              <a:rPr lang="ja-JP" altLang="en-US"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　</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マスト細胞が活性化する</a:t>
            </a:r>
            <a:endParaRPr lang="ja-JP" altLang="ja-JP" sz="3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buNone/>
            </a:pP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２）</a:t>
            </a:r>
            <a:r>
              <a:rPr lang="ja-JP" altLang="en-US"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　</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脱顆粒が起こる</a:t>
            </a:r>
            <a:endParaRPr lang="ja-JP" altLang="ja-JP" sz="3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buNone/>
            </a:pP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３）</a:t>
            </a:r>
            <a:r>
              <a:rPr lang="ja-JP" altLang="en-US"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　</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ヒスタミン、ロイコト</a:t>
            </a:r>
            <a:r>
              <a:rPr lang="ja-JP" altLang="en-US" dirty="0">
                <a:solidFill>
                  <a:srgbClr val="000000"/>
                </a:solidFill>
                <a:latin typeface="Calibri" panose="020F0502020204030204" pitchFamily="34" charset="0"/>
                <a:ea typeface="ＭＳ Ｐゴシック" panose="020B0600070205080204" pitchFamily="50" charset="-128"/>
                <a:cs typeface="Calibri" panose="020F0502020204030204" pitchFamily="34" charset="0"/>
              </a:rPr>
              <a:t>リ</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エンなどが放出される</a:t>
            </a:r>
            <a:endParaRPr lang="ja-JP" altLang="ja-JP" sz="3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buNone/>
            </a:pP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４）</a:t>
            </a:r>
            <a:r>
              <a:rPr lang="ja-JP" altLang="en-US"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　</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ヒスタミン受容体を持つ部位で浮腫がおこる</a:t>
            </a:r>
            <a:endParaRPr lang="ja-JP" altLang="ja-JP" sz="3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indent="0">
              <a:buNone/>
            </a:pP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５）</a:t>
            </a:r>
            <a:r>
              <a:rPr lang="ja-JP" altLang="en-US"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　</a:t>
            </a:r>
            <a:r>
              <a:rPr lang="ja-JP"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鼻が詰まる、のどが詰まるなどの症状が出現する</a:t>
            </a:r>
            <a:endParaRPr lang="en-US" altLang="ja-JP" sz="32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endParaRPr>
          </a:p>
          <a:p>
            <a:pPr marL="0" indent="0">
              <a:buNone/>
            </a:pPr>
            <a:endParaRPr lang="en-US" altLang="ja-JP" dirty="0">
              <a:solidFill>
                <a:srgbClr val="000000"/>
              </a:solidFill>
              <a:latin typeface="Calibri" panose="020F0502020204030204" pitchFamily="34" charset="0"/>
              <a:ea typeface="ＭＳ Ｐゴシック" panose="020B0600070205080204" pitchFamily="50" charset="-128"/>
              <a:cs typeface="Calibri" panose="020F0502020204030204" pitchFamily="34" charset="0"/>
            </a:endParaRPr>
          </a:p>
          <a:p>
            <a:pPr marL="0" indent="0">
              <a:buNone/>
            </a:pPr>
            <a:r>
              <a:rPr lang="ja-JP" altLang="en-US" sz="40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⇒このうち</a:t>
            </a:r>
            <a:r>
              <a:rPr lang="ja-JP" altLang="en-US" sz="4000" dirty="0">
                <a:solidFill>
                  <a:srgbClr val="FF0000"/>
                </a:solidFill>
                <a:effectLst/>
                <a:latin typeface="Calibri" panose="020F0502020204030204" pitchFamily="34" charset="0"/>
                <a:ea typeface="ＭＳ Ｐゴシック" panose="020B0600070205080204" pitchFamily="50" charset="-128"/>
                <a:cs typeface="Calibri" panose="020F0502020204030204" pitchFamily="34" charset="0"/>
              </a:rPr>
              <a:t>脱顆粒を抑制する</a:t>
            </a:r>
            <a:r>
              <a:rPr lang="ja-JP" altLang="en-US" sz="40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rPr>
              <a:t>のを期待して投与しています。</a:t>
            </a:r>
            <a:endParaRPr lang="en-US" altLang="ja-JP" sz="4000" dirty="0">
              <a:solidFill>
                <a:srgbClr val="000000"/>
              </a:solidFill>
              <a:effectLst/>
              <a:latin typeface="Calibri" panose="020F0502020204030204" pitchFamily="34" charset="0"/>
              <a:ea typeface="ＭＳ Ｐゴシック" panose="020B0600070205080204" pitchFamily="50" charset="-128"/>
              <a:cs typeface="Calibri" panose="020F0502020204030204" pitchFamily="34" charset="0"/>
            </a:endParaRPr>
          </a:p>
          <a:p>
            <a:pPr marL="0" indent="0">
              <a:buNone/>
            </a:pPr>
            <a:r>
              <a:rPr lang="ja-JP" altLang="en-US" sz="4000" dirty="0">
                <a:solidFill>
                  <a:srgbClr val="000000"/>
                </a:solidFill>
                <a:latin typeface="Calibri" panose="020F0502020204030204" pitchFamily="34" charset="0"/>
                <a:ea typeface="ＭＳ Ｐゴシック" panose="020B0600070205080204" pitchFamily="50" charset="-128"/>
                <a:cs typeface="Calibri" panose="020F0502020204030204" pitchFamily="34" charset="0"/>
              </a:rPr>
              <a:t>そのため</a:t>
            </a:r>
            <a:r>
              <a:rPr lang="ja-JP" altLang="en-US" sz="4000" dirty="0">
                <a:solidFill>
                  <a:srgbClr val="FF0000"/>
                </a:solidFill>
                <a:latin typeface="Calibri" panose="020F0502020204030204" pitchFamily="34" charset="0"/>
                <a:ea typeface="ＭＳ Ｐゴシック" panose="020B0600070205080204" pitchFamily="50" charset="-128"/>
                <a:cs typeface="Calibri" panose="020F0502020204030204" pitchFamily="34" charset="0"/>
              </a:rPr>
              <a:t>ショックになる前に躊躇なく投与する</a:t>
            </a:r>
            <a:r>
              <a:rPr lang="ja-JP" altLang="en-US" sz="4000" dirty="0">
                <a:solidFill>
                  <a:srgbClr val="000000"/>
                </a:solidFill>
                <a:latin typeface="Calibri" panose="020F0502020204030204" pitchFamily="34" charset="0"/>
                <a:ea typeface="ＭＳ Ｐゴシック" panose="020B0600070205080204" pitchFamily="50" charset="-128"/>
                <a:cs typeface="Calibri" panose="020F0502020204030204" pitchFamily="34" charset="0"/>
              </a:rPr>
              <a:t>ことが</a:t>
            </a:r>
            <a:endParaRPr lang="en-US" altLang="ja-JP" sz="4000" dirty="0">
              <a:solidFill>
                <a:srgbClr val="000000"/>
              </a:solidFill>
              <a:latin typeface="Calibri" panose="020F0502020204030204" pitchFamily="34" charset="0"/>
              <a:ea typeface="ＭＳ Ｐゴシック" panose="020B0600070205080204" pitchFamily="50" charset="-128"/>
              <a:cs typeface="Calibri" panose="020F0502020204030204" pitchFamily="34" charset="0"/>
            </a:endParaRPr>
          </a:p>
          <a:p>
            <a:pPr marL="0" indent="0">
              <a:buNone/>
            </a:pPr>
            <a:r>
              <a:rPr lang="ja-JP" altLang="en-US" sz="4000" dirty="0">
                <a:solidFill>
                  <a:srgbClr val="000000"/>
                </a:solidFill>
                <a:latin typeface="Calibri" panose="020F0502020204030204" pitchFamily="34" charset="0"/>
                <a:ea typeface="ＭＳ Ｐゴシック" panose="020B0600070205080204" pitchFamily="50" charset="-128"/>
                <a:cs typeface="Calibri" panose="020F0502020204030204" pitchFamily="34" charset="0"/>
              </a:rPr>
              <a:t>　　　　　　　　　　　　　　　　　　　　　　　　　　　　　大切です！</a:t>
            </a:r>
            <a:endParaRPr lang="ja-JP" altLang="ja-JP" sz="4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312265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3792"/>
            <a:ext cx="8229600" cy="1143000"/>
          </a:xfrm>
          <a:solidFill>
            <a:schemeClr val="bg1"/>
          </a:solidFill>
        </p:spPr>
        <p:txBody>
          <a:bodyPr>
            <a:normAutofit/>
          </a:bodyPr>
          <a:lstStyle/>
          <a:p>
            <a:r>
              <a:rPr kumimoji="1" lang="ja-JP" altLang="en-US" dirty="0">
                <a:solidFill>
                  <a:srgbClr val="FF0000"/>
                </a:solidFill>
              </a:rPr>
              <a:t>アドレナリンと一緒に行う処置</a:t>
            </a:r>
          </a:p>
        </p:txBody>
      </p:sp>
      <p:sp>
        <p:nvSpPr>
          <p:cNvPr id="3" name="コンテンツ プレースホルダ 2"/>
          <p:cNvSpPr>
            <a:spLocks noGrp="1"/>
          </p:cNvSpPr>
          <p:nvPr>
            <p:ph idx="1"/>
          </p:nvPr>
        </p:nvSpPr>
        <p:spPr>
          <a:xfrm>
            <a:off x="457200" y="1556792"/>
            <a:ext cx="8686800" cy="5071294"/>
          </a:xfrm>
          <a:solidFill>
            <a:schemeClr val="bg1"/>
          </a:solidFill>
        </p:spPr>
        <p:txBody>
          <a:bodyPr>
            <a:normAutofit fontScale="85000" lnSpcReduction="20000"/>
          </a:bodyPr>
          <a:lstStyle/>
          <a:p>
            <a:pPr>
              <a:buNone/>
            </a:pPr>
            <a:r>
              <a:rPr kumimoji="1" lang="ja-JP" altLang="en-US" dirty="0">
                <a:solidFill>
                  <a:schemeClr val="bg1"/>
                </a:solidFill>
              </a:rPr>
              <a:t>   </a:t>
            </a:r>
            <a:r>
              <a:rPr kumimoji="1" lang="ja-JP" altLang="en-US" dirty="0"/>
              <a:t>・</a:t>
            </a:r>
            <a:r>
              <a:rPr kumimoji="1" lang="ja-JP" altLang="en-US" dirty="0">
                <a:solidFill>
                  <a:srgbClr val="FF0000"/>
                </a:solidFill>
              </a:rPr>
              <a:t>ステロイド</a:t>
            </a:r>
            <a:endParaRPr kumimoji="1" lang="en-US" altLang="ja-JP" dirty="0">
              <a:solidFill>
                <a:srgbClr val="FF0000"/>
              </a:solidFill>
            </a:endParaRPr>
          </a:p>
          <a:p>
            <a:pPr>
              <a:buNone/>
            </a:pPr>
            <a:r>
              <a:rPr lang="ja-JP" altLang="en-US" dirty="0">
                <a:solidFill>
                  <a:schemeClr val="bg1"/>
                </a:solidFill>
              </a:rPr>
              <a:t>　　　</a:t>
            </a:r>
            <a:r>
              <a:rPr lang="ja-JP" altLang="en-US" dirty="0"/>
              <a:t>ソルメドロール</a:t>
            </a:r>
            <a:r>
              <a:rPr lang="en-US" altLang="ja-JP" dirty="0"/>
              <a:t>125mg+</a:t>
            </a:r>
            <a:r>
              <a:rPr lang="ja-JP" altLang="en-US" dirty="0"/>
              <a:t>生食</a:t>
            </a:r>
            <a:r>
              <a:rPr lang="en-US" altLang="ja-JP" dirty="0"/>
              <a:t>100ml 60</a:t>
            </a:r>
            <a:r>
              <a:rPr lang="ja-JP" altLang="en-US" dirty="0"/>
              <a:t>分</a:t>
            </a:r>
            <a:endParaRPr lang="en-US" altLang="ja-JP" dirty="0"/>
          </a:p>
          <a:p>
            <a:pPr>
              <a:buNone/>
            </a:pPr>
            <a:r>
              <a:rPr lang="ja-JP" altLang="en-US" dirty="0"/>
              <a:t>　　　　＊効いてくるのは</a:t>
            </a:r>
            <a:r>
              <a:rPr lang="en-US" altLang="ja-JP" dirty="0"/>
              <a:t>3</a:t>
            </a:r>
            <a:r>
              <a:rPr lang="ja-JP" altLang="en-US" dirty="0"/>
              <a:t>～</a:t>
            </a:r>
            <a:r>
              <a:rPr lang="en-US" altLang="ja-JP" dirty="0"/>
              <a:t>4</a:t>
            </a:r>
            <a:r>
              <a:rPr lang="ja-JP" altLang="en-US" dirty="0"/>
              <a:t>時間後</a:t>
            </a:r>
            <a:endParaRPr lang="en-US" altLang="ja-JP" dirty="0"/>
          </a:p>
          <a:p>
            <a:pPr>
              <a:buNone/>
            </a:pPr>
            <a:endParaRPr lang="en-US" altLang="ja-JP" dirty="0">
              <a:solidFill>
                <a:schemeClr val="bg1"/>
              </a:solidFill>
            </a:endParaRPr>
          </a:p>
          <a:p>
            <a:pPr>
              <a:buNone/>
            </a:pPr>
            <a:r>
              <a:rPr kumimoji="1" lang="ja-JP" altLang="en-US" dirty="0">
                <a:solidFill>
                  <a:schemeClr val="bg1"/>
                </a:solidFill>
              </a:rPr>
              <a:t>　</a:t>
            </a:r>
            <a:r>
              <a:rPr kumimoji="1" lang="ja-JP" altLang="en-US" dirty="0"/>
              <a:t>・</a:t>
            </a:r>
            <a:r>
              <a:rPr kumimoji="1" lang="en-US" altLang="ja-JP" dirty="0">
                <a:solidFill>
                  <a:srgbClr val="FF0000"/>
                </a:solidFill>
              </a:rPr>
              <a:t>H1</a:t>
            </a:r>
            <a:r>
              <a:rPr kumimoji="1" lang="ja-JP" altLang="en-US" dirty="0">
                <a:solidFill>
                  <a:srgbClr val="FF0000"/>
                </a:solidFill>
              </a:rPr>
              <a:t>ブロッカー　</a:t>
            </a:r>
            <a:endParaRPr kumimoji="1" lang="en-US" altLang="ja-JP" dirty="0">
              <a:solidFill>
                <a:srgbClr val="FF0000"/>
              </a:solidFill>
            </a:endParaRPr>
          </a:p>
          <a:p>
            <a:pPr>
              <a:buNone/>
            </a:pPr>
            <a:r>
              <a:rPr lang="ja-JP" altLang="en-US" dirty="0">
                <a:solidFill>
                  <a:schemeClr val="bg1"/>
                </a:solidFill>
              </a:rPr>
              <a:t>　　　　</a:t>
            </a:r>
            <a:r>
              <a:rPr lang="ja-JP" altLang="en-US" dirty="0"/>
              <a:t>アタラックス</a:t>
            </a:r>
            <a:r>
              <a:rPr lang="en-US" altLang="ja-JP" dirty="0"/>
              <a:t>P 1A+</a:t>
            </a:r>
            <a:r>
              <a:rPr lang="ja-JP" altLang="en-US" dirty="0"/>
              <a:t>生食</a:t>
            </a:r>
            <a:r>
              <a:rPr lang="en-US" altLang="ja-JP" dirty="0"/>
              <a:t>100ml </a:t>
            </a:r>
            <a:r>
              <a:rPr lang="ja-JP" altLang="en-US" dirty="0"/>
              <a:t>　</a:t>
            </a:r>
            <a:r>
              <a:rPr lang="en-US" altLang="ja-JP" dirty="0"/>
              <a:t>15</a:t>
            </a:r>
            <a:r>
              <a:rPr lang="ja-JP" altLang="en-US" dirty="0"/>
              <a:t>分</a:t>
            </a:r>
            <a:endParaRPr lang="en-US" altLang="ja-JP" dirty="0"/>
          </a:p>
          <a:p>
            <a:pPr>
              <a:buNone/>
            </a:pPr>
            <a:endParaRPr kumimoji="1" lang="en-US" altLang="ja-JP" dirty="0"/>
          </a:p>
          <a:p>
            <a:pPr>
              <a:buNone/>
            </a:pPr>
            <a:r>
              <a:rPr lang="ja-JP" altLang="en-US" dirty="0">
                <a:solidFill>
                  <a:schemeClr val="bg1"/>
                </a:solidFill>
              </a:rPr>
              <a:t>　</a:t>
            </a:r>
            <a:r>
              <a:rPr lang="ja-JP" altLang="en-US" dirty="0"/>
              <a:t>・</a:t>
            </a:r>
            <a:r>
              <a:rPr lang="en-US" altLang="ja-JP" dirty="0">
                <a:solidFill>
                  <a:srgbClr val="FF0000"/>
                </a:solidFill>
              </a:rPr>
              <a:t>H2</a:t>
            </a:r>
            <a:r>
              <a:rPr lang="ja-JP" altLang="en-US" dirty="0">
                <a:solidFill>
                  <a:srgbClr val="FF0000"/>
                </a:solidFill>
              </a:rPr>
              <a:t>ブロッカー</a:t>
            </a:r>
            <a:endParaRPr lang="en-US" altLang="ja-JP" dirty="0">
              <a:solidFill>
                <a:srgbClr val="FF0000"/>
              </a:solidFill>
            </a:endParaRPr>
          </a:p>
          <a:p>
            <a:pPr>
              <a:buNone/>
            </a:pPr>
            <a:r>
              <a:rPr kumimoji="1" lang="ja-JP" altLang="en-US" dirty="0">
                <a:solidFill>
                  <a:schemeClr val="bg1"/>
                </a:solidFill>
              </a:rPr>
              <a:t>　　　　</a:t>
            </a:r>
            <a:r>
              <a:rPr kumimoji="1" lang="ja-JP" altLang="en-US" dirty="0"/>
              <a:t>ファモチジン </a:t>
            </a:r>
            <a:r>
              <a:rPr kumimoji="1" lang="en-US" altLang="ja-JP" dirty="0"/>
              <a:t>1A+</a:t>
            </a:r>
            <a:r>
              <a:rPr kumimoji="1" lang="ja-JP" altLang="en-US" dirty="0"/>
              <a:t>生食</a:t>
            </a:r>
            <a:r>
              <a:rPr kumimoji="1" lang="en-US" altLang="ja-JP" dirty="0"/>
              <a:t>100ml </a:t>
            </a:r>
            <a:r>
              <a:rPr kumimoji="1" lang="ja-JP" altLang="en-US" dirty="0"/>
              <a:t>　</a:t>
            </a:r>
            <a:r>
              <a:rPr kumimoji="1" lang="en-US" altLang="ja-JP" dirty="0"/>
              <a:t>15</a:t>
            </a:r>
            <a:r>
              <a:rPr kumimoji="1" lang="ja-JP" altLang="en-US" dirty="0"/>
              <a:t>分</a:t>
            </a:r>
            <a:endParaRPr kumimoji="1" lang="en-US" altLang="ja-JP" dirty="0"/>
          </a:p>
          <a:p>
            <a:pPr>
              <a:buNone/>
            </a:pPr>
            <a:endParaRPr kumimoji="1" lang="en-US" altLang="ja-JP" dirty="0"/>
          </a:p>
          <a:p>
            <a:pPr>
              <a:buNone/>
            </a:pPr>
            <a:r>
              <a:rPr kumimoji="1" lang="ja-JP" altLang="en-US" dirty="0"/>
              <a:t>⇒目的は</a:t>
            </a:r>
            <a:r>
              <a:rPr kumimoji="1" lang="ja-JP" altLang="en-US" dirty="0">
                <a:solidFill>
                  <a:srgbClr val="FF0000"/>
                </a:solidFill>
              </a:rPr>
              <a:t>遅発反応対策</a:t>
            </a:r>
            <a:r>
              <a:rPr kumimoji="1" lang="ja-JP" altLang="en-US" dirty="0"/>
              <a:t>！！（</a:t>
            </a:r>
            <a:r>
              <a:rPr kumimoji="1" lang="en-US" altLang="ja-JP" dirty="0">
                <a:solidFill>
                  <a:srgbClr val="FF0000"/>
                </a:solidFill>
              </a:rPr>
              <a:t>12</a:t>
            </a:r>
            <a:r>
              <a:rPr kumimoji="1" lang="ja-JP" altLang="en-US" dirty="0">
                <a:solidFill>
                  <a:srgbClr val="FF0000"/>
                </a:solidFill>
              </a:rPr>
              <a:t>～</a:t>
            </a:r>
            <a:r>
              <a:rPr kumimoji="1" lang="en-US" altLang="ja-JP" dirty="0">
                <a:solidFill>
                  <a:srgbClr val="FF0000"/>
                </a:solidFill>
              </a:rPr>
              <a:t>24</a:t>
            </a:r>
            <a:r>
              <a:rPr kumimoji="1" lang="ja-JP" altLang="en-US" dirty="0">
                <a:solidFill>
                  <a:srgbClr val="FF0000"/>
                </a:solidFill>
              </a:rPr>
              <a:t>時間後に再発</a:t>
            </a:r>
            <a:r>
              <a:rPr kumimoji="1" lang="ja-JP" altLang="en-US" dirty="0"/>
              <a:t>）</a:t>
            </a:r>
            <a:endParaRPr kumimoji="1" lang="en-US" altLang="ja-JP" dirty="0"/>
          </a:p>
          <a:p>
            <a:pPr>
              <a:buNone/>
            </a:pPr>
            <a:r>
              <a:rPr lang="ja-JP" altLang="en-US" dirty="0">
                <a:solidFill>
                  <a:schemeClr val="bg1"/>
                </a:solidFill>
              </a:rPr>
              <a:t>　　</a:t>
            </a:r>
            <a:r>
              <a:rPr lang="ja-JP" altLang="en-US" dirty="0"/>
              <a:t>アナフィラキシーを起こした方は基本的に</a:t>
            </a:r>
            <a:r>
              <a:rPr lang="en-US" altLang="ja-JP" dirty="0"/>
              <a:t>1</a:t>
            </a:r>
            <a:r>
              <a:rPr lang="ja-JP" altLang="en-US" dirty="0"/>
              <a:t>泊入院。</a:t>
            </a:r>
            <a:endParaRPr kumimoji="1" lang="ja-JP" altLang="en-US" dirty="0"/>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1809925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5836"/>
            <a:ext cx="8229600" cy="1143000"/>
          </a:xfrm>
          <a:solidFill>
            <a:schemeClr val="bg1"/>
          </a:solidFill>
        </p:spPr>
        <p:txBody>
          <a:bodyPr>
            <a:normAutofit fontScale="90000"/>
          </a:bodyPr>
          <a:lstStyle/>
          <a:p>
            <a:r>
              <a:rPr kumimoji="1" lang="ja-JP" altLang="en-US" dirty="0">
                <a:solidFill>
                  <a:srgbClr val="FF0000"/>
                </a:solidFill>
              </a:rPr>
              <a:t>治療の反応に乏しいときグルカゴン？</a:t>
            </a:r>
          </a:p>
        </p:txBody>
      </p:sp>
      <p:sp>
        <p:nvSpPr>
          <p:cNvPr id="3" name="コンテンツ プレースホルダ 2"/>
          <p:cNvSpPr>
            <a:spLocks noGrp="1"/>
          </p:cNvSpPr>
          <p:nvPr>
            <p:ph idx="1"/>
          </p:nvPr>
        </p:nvSpPr>
        <p:spPr>
          <a:xfrm>
            <a:off x="323528" y="1208836"/>
            <a:ext cx="8686800" cy="5417344"/>
          </a:xfrm>
          <a:solidFill>
            <a:schemeClr val="bg1"/>
          </a:solidFill>
        </p:spPr>
        <p:txBody>
          <a:bodyPr>
            <a:normAutofit fontScale="92500" lnSpcReduction="20000"/>
          </a:bodyPr>
          <a:lstStyle/>
          <a:p>
            <a:pPr>
              <a:buNone/>
            </a:pPr>
            <a:r>
              <a:rPr kumimoji="1" lang="en-US" altLang="ja-JP" dirty="0"/>
              <a:t>β</a:t>
            </a:r>
            <a:r>
              <a:rPr kumimoji="1" lang="ja-JP" altLang="en-US" dirty="0"/>
              <a:t>遮断薬（ビソプロロール）服用者はアドレナリンが効きにくい。推奨投与量の２～５倍量が必要と報告されている。</a:t>
            </a:r>
            <a:endParaRPr kumimoji="1" lang="en-US" altLang="ja-JP" dirty="0"/>
          </a:p>
          <a:p>
            <a:pPr>
              <a:buNone/>
            </a:pPr>
            <a:endParaRPr kumimoji="1" lang="en-US" altLang="ja-JP" dirty="0">
              <a:solidFill>
                <a:schemeClr val="bg1"/>
              </a:solidFill>
            </a:endParaRPr>
          </a:p>
          <a:p>
            <a:pPr>
              <a:buNone/>
            </a:pPr>
            <a:r>
              <a:rPr kumimoji="1" lang="en-US" altLang="ja-JP" dirty="0"/>
              <a:t>β</a:t>
            </a:r>
            <a:r>
              <a:rPr kumimoji="1" lang="ja-JP" altLang="en-US" dirty="0"/>
              <a:t>遮断薬服用者のアナフィラキシーには</a:t>
            </a:r>
            <a:r>
              <a:rPr kumimoji="1" lang="ja-JP" altLang="en-US" dirty="0">
                <a:solidFill>
                  <a:srgbClr val="FF0000"/>
                </a:solidFill>
              </a:rPr>
              <a:t>グルカゴン</a:t>
            </a:r>
            <a:r>
              <a:rPr kumimoji="1" lang="ja-JP" altLang="en-US" dirty="0"/>
              <a:t>も</a:t>
            </a:r>
            <a:endParaRPr kumimoji="1" lang="en-US" altLang="ja-JP" dirty="0"/>
          </a:p>
          <a:p>
            <a:pPr>
              <a:buNone/>
            </a:pPr>
            <a:endParaRPr lang="en-US" altLang="ja-JP" dirty="0">
              <a:solidFill>
                <a:schemeClr val="bg1"/>
              </a:solidFill>
            </a:endParaRPr>
          </a:p>
          <a:p>
            <a:pPr>
              <a:buNone/>
            </a:pPr>
            <a:r>
              <a:rPr kumimoji="1" lang="ja-JP" altLang="en-US" dirty="0">
                <a:solidFill>
                  <a:srgbClr val="FF0000"/>
                </a:solidFill>
              </a:rPr>
              <a:t>グルカゴンは</a:t>
            </a:r>
            <a:r>
              <a:rPr kumimoji="1" lang="en-US" altLang="ja-JP" dirty="0">
                <a:solidFill>
                  <a:srgbClr val="FF0000"/>
                </a:solidFill>
              </a:rPr>
              <a:t>β</a:t>
            </a:r>
            <a:r>
              <a:rPr kumimoji="1" lang="ja-JP" altLang="en-US" dirty="0">
                <a:solidFill>
                  <a:srgbClr val="FF0000"/>
                </a:solidFill>
              </a:rPr>
              <a:t>受容体を介さずに心筋の</a:t>
            </a:r>
            <a:r>
              <a:rPr kumimoji="1" lang="en-US" altLang="ja-JP" dirty="0">
                <a:solidFill>
                  <a:srgbClr val="FF0000"/>
                </a:solidFill>
              </a:rPr>
              <a:t>cAMP</a:t>
            </a:r>
            <a:r>
              <a:rPr kumimoji="1" lang="ja-JP" altLang="en-US" dirty="0">
                <a:solidFill>
                  <a:srgbClr val="FF0000"/>
                </a:solidFill>
              </a:rPr>
              <a:t>濃度を上昇させ、心筋収縮力を促進する</a:t>
            </a:r>
            <a:r>
              <a:rPr lang="ja-JP" altLang="en-US" dirty="0">
                <a:solidFill>
                  <a:srgbClr val="FF0000"/>
                </a:solidFill>
              </a:rPr>
              <a:t>、</a:t>
            </a:r>
            <a:r>
              <a:rPr kumimoji="1" lang="en-US" altLang="ja-JP" dirty="0">
                <a:solidFill>
                  <a:srgbClr val="FF0000"/>
                </a:solidFill>
              </a:rPr>
              <a:t>β</a:t>
            </a:r>
            <a:r>
              <a:rPr kumimoji="1" lang="ja-JP" altLang="en-US" dirty="0">
                <a:solidFill>
                  <a:srgbClr val="FF0000"/>
                </a:solidFill>
              </a:rPr>
              <a:t>遮断薬の影響を受けずに血圧上昇させる。</a:t>
            </a:r>
            <a:endParaRPr kumimoji="1" lang="en-US" altLang="ja-JP" dirty="0">
              <a:solidFill>
                <a:srgbClr val="FF0000"/>
              </a:solidFill>
            </a:endParaRPr>
          </a:p>
          <a:p>
            <a:pPr>
              <a:buNone/>
            </a:pPr>
            <a:endParaRPr lang="en-US" altLang="ja-JP" dirty="0">
              <a:solidFill>
                <a:schemeClr val="bg1"/>
              </a:solidFill>
            </a:endParaRPr>
          </a:p>
          <a:p>
            <a:pPr>
              <a:buNone/>
            </a:pPr>
            <a:r>
              <a:rPr kumimoji="1" lang="ja-JP" altLang="en-US" dirty="0"/>
              <a:t>グルカゴンの急速投与は</a:t>
            </a:r>
            <a:r>
              <a:rPr kumimoji="1" lang="ja-JP" altLang="en-US" dirty="0">
                <a:solidFill>
                  <a:srgbClr val="FF0000"/>
                </a:solidFill>
              </a:rPr>
              <a:t>嘔吐</a:t>
            </a:r>
            <a:r>
              <a:rPr kumimoji="1" lang="ja-JP" altLang="en-US" dirty="0"/>
              <a:t>を誘発するため、意識障害患者では側臥位で投与し、気道の安全性を確保する必要がある。</a:t>
            </a:r>
          </a:p>
          <a:p>
            <a:pPr>
              <a:buNone/>
            </a:pPr>
            <a:endParaRPr kumimoji="1" lang="en-US" altLang="ja-JP" dirty="0">
              <a:solidFill>
                <a:schemeClr val="bg1"/>
              </a:solidFill>
            </a:endParaRPr>
          </a:p>
        </p:txBody>
      </p:sp>
    </p:spTree>
    <p:extLst>
      <p:ext uri="{BB962C8B-B14F-4D97-AF65-F5344CB8AC3E}">
        <p14:creationId xmlns:p14="http://schemas.microsoft.com/office/powerpoint/2010/main" val="327217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5836"/>
            <a:ext cx="8229600" cy="1143000"/>
          </a:xfrm>
          <a:solidFill>
            <a:schemeClr val="bg1"/>
          </a:solidFill>
        </p:spPr>
        <p:txBody>
          <a:bodyPr>
            <a:normAutofit/>
          </a:bodyPr>
          <a:lstStyle/>
          <a:p>
            <a:r>
              <a:rPr kumimoji="1" lang="ja-JP" altLang="en-US" dirty="0">
                <a:solidFill>
                  <a:srgbClr val="FF0000"/>
                </a:solidFill>
              </a:rPr>
              <a:t>くすりの値段</a:t>
            </a:r>
          </a:p>
        </p:txBody>
      </p:sp>
      <p:sp>
        <p:nvSpPr>
          <p:cNvPr id="3" name="コンテンツ プレースホルダ 2"/>
          <p:cNvSpPr>
            <a:spLocks noGrp="1"/>
          </p:cNvSpPr>
          <p:nvPr>
            <p:ph idx="1"/>
          </p:nvPr>
        </p:nvSpPr>
        <p:spPr>
          <a:xfrm>
            <a:off x="457200" y="1208836"/>
            <a:ext cx="8686800" cy="5417344"/>
          </a:xfrm>
          <a:solidFill>
            <a:schemeClr val="bg1"/>
          </a:solidFill>
        </p:spPr>
        <p:txBody>
          <a:bodyPr>
            <a:normAutofit/>
          </a:bodyPr>
          <a:lstStyle/>
          <a:p>
            <a:pPr>
              <a:buNone/>
            </a:pPr>
            <a:r>
              <a:rPr kumimoji="1" lang="ja-JP" altLang="en-US" dirty="0"/>
              <a:t>１）アドレナリン１アンプル </a:t>
            </a:r>
            <a:r>
              <a:rPr lang="ja-JP" altLang="en-US" dirty="0">
                <a:solidFill>
                  <a:srgbClr val="FF0000"/>
                </a:solidFill>
              </a:rPr>
              <a:t>９４</a:t>
            </a:r>
            <a:r>
              <a:rPr kumimoji="1" lang="ja-JP" altLang="en-US" dirty="0">
                <a:solidFill>
                  <a:srgbClr val="FF0000"/>
                </a:solidFill>
              </a:rPr>
              <a:t>円</a:t>
            </a:r>
            <a:endParaRPr kumimoji="1" lang="en-US" altLang="ja-JP" dirty="0">
              <a:solidFill>
                <a:srgbClr val="FF0000"/>
              </a:solidFill>
            </a:endParaRPr>
          </a:p>
          <a:p>
            <a:pPr>
              <a:buNone/>
            </a:pPr>
            <a:r>
              <a:rPr lang="ja-JP" altLang="en-US" dirty="0">
                <a:solidFill>
                  <a:schemeClr val="bg1"/>
                </a:solidFill>
              </a:rPr>
              <a:t>　　　　　　　　　　　　　　　　</a:t>
            </a:r>
            <a:r>
              <a:rPr kumimoji="1" lang="ja-JP" altLang="en-US" dirty="0"/>
              <a:t>１箱１０アンプル入り</a:t>
            </a:r>
            <a:endParaRPr kumimoji="1" lang="en-US" altLang="ja-JP" dirty="0"/>
          </a:p>
          <a:p>
            <a:pPr>
              <a:buNone/>
            </a:pPr>
            <a:endParaRPr kumimoji="1" lang="ja-JP" altLang="en-US" dirty="0">
              <a:solidFill>
                <a:schemeClr val="bg1"/>
              </a:solidFill>
            </a:endParaRPr>
          </a:p>
          <a:p>
            <a:pPr>
              <a:buNone/>
            </a:pPr>
            <a:r>
              <a:rPr kumimoji="1" lang="ja-JP" altLang="en-US" dirty="0"/>
              <a:t>２）エピペン </a:t>
            </a:r>
            <a:r>
              <a:rPr lang="ja-JP" altLang="en-US" dirty="0">
                <a:solidFill>
                  <a:srgbClr val="FF0000"/>
                </a:solidFill>
              </a:rPr>
              <a:t>１０２１３</a:t>
            </a:r>
            <a:r>
              <a:rPr kumimoji="1" lang="ja-JP" altLang="en-US" dirty="0">
                <a:solidFill>
                  <a:srgbClr val="FF0000"/>
                </a:solidFill>
              </a:rPr>
              <a:t>円</a:t>
            </a:r>
            <a:r>
              <a:rPr kumimoji="1" lang="ja-JP" altLang="en-US" dirty="0"/>
              <a:t>（アドレナリン０．３ｍｇ入り）</a:t>
            </a:r>
            <a:endParaRPr kumimoji="1" lang="en-US" altLang="ja-JP" dirty="0"/>
          </a:p>
          <a:p>
            <a:pPr>
              <a:buNone/>
            </a:pPr>
            <a:endParaRPr kumimoji="1" lang="ja-JP" altLang="en-US" dirty="0">
              <a:solidFill>
                <a:schemeClr val="bg1"/>
              </a:solidFill>
            </a:endParaRPr>
          </a:p>
          <a:p>
            <a:pPr>
              <a:buNone/>
            </a:pPr>
            <a:r>
              <a:rPr kumimoji="1" lang="ja-JP" altLang="en-US" dirty="0"/>
              <a:t>３）グルカゴン１アンプル </a:t>
            </a:r>
            <a:r>
              <a:rPr kumimoji="1" lang="ja-JP" altLang="en-US" dirty="0">
                <a:solidFill>
                  <a:srgbClr val="FF0000"/>
                </a:solidFill>
              </a:rPr>
              <a:t>１７６２円</a:t>
            </a:r>
            <a:endParaRPr lang="en-US" altLang="ja-JP" dirty="0">
              <a:solidFill>
                <a:srgbClr val="FF0000"/>
              </a:solidFill>
            </a:endParaRPr>
          </a:p>
          <a:p>
            <a:pPr>
              <a:buNone/>
            </a:pPr>
            <a:r>
              <a:rPr kumimoji="1" lang="ja-JP" altLang="en-US" dirty="0">
                <a:solidFill>
                  <a:schemeClr val="bg1"/>
                </a:solidFill>
              </a:rPr>
              <a:t>　　　　　　　　　　　　　　　　　</a:t>
            </a:r>
            <a:r>
              <a:rPr kumimoji="1" lang="ja-JP" altLang="en-US" dirty="0"/>
              <a:t>１箱５アンプル入り</a:t>
            </a:r>
            <a:endParaRPr kumimoji="1" lang="en-US" altLang="ja-JP" dirty="0"/>
          </a:p>
          <a:p>
            <a:pPr>
              <a:buNone/>
            </a:pPr>
            <a:endParaRPr kumimoji="1" lang="ja-JP" altLang="en-US" dirty="0">
              <a:solidFill>
                <a:schemeClr val="bg1"/>
              </a:solidFill>
            </a:endParaRPr>
          </a:p>
          <a:p>
            <a:pPr>
              <a:buNone/>
            </a:pPr>
            <a:r>
              <a:rPr kumimoji="1" lang="ja-JP" altLang="en-US" dirty="0"/>
              <a:t>４）アドレナリンシリンジ１本 </a:t>
            </a:r>
            <a:r>
              <a:rPr kumimoji="1" lang="ja-JP" altLang="en-US" dirty="0">
                <a:solidFill>
                  <a:srgbClr val="FF0000"/>
                </a:solidFill>
              </a:rPr>
              <a:t>１５１円</a:t>
            </a: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2378328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5836"/>
            <a:ext cx="8229600" cy="1143000"/>
          </a:xfrm>
          <a:solidFill>
            <a:schemeClr val="bg1"/>
          </a:solidFill>
        </p:spPr>
        <p:txBody>
          <a:bodyPr>
            <a:normAutofit/>
          </a:bodyPr>
          <a:lstStyle/>
          <a:p>
            <a:r>
              <a:rPr kumimoji="1" lang="ja-JP" altLang="en-US" dirty="0">
                <a:solidFill>
                  <a:srgbClr val="FF0000"/>
                </a:solidFill>
              </a:rPr>
              <a:t>重症化した場合。。</a:t>
            </a:r>
          </a:p>
        </p:txBody>
      </p:sp>
      <p:sp>
        <p:nvSpPr>
          <p:cNvPr id="3" name="コンテンツ プレースホルダ 2"/>
          <p:cNvSpPr>
            <a:spLocks noGrp="1"/>
          </p:cNvSpPr>
          <p:nvPr>
            <p:ph idx="1"/>
          </p:nvPr>
        </p:nvSpPr>
        <p:spPr>
          <a:xfrm>
            <a:off x="457200" y="1166018"/>
            <a:ext cx="8686800" cy="5417344"/>
          </a:xfrm>
          <a:solidFill>
            <a:schemeClr val="bg1"/>
          </a:solidFill>
        </p:spPr>
        <p:txBody>
          <a:bodyPr>
            <a:normAutofit fontScale="92500" lnSpcReduction="20000"/>
          </a:bodyPr>
          <a:lstStyle/>
          <a:p>
            <a:pPr>
              <a:buNone/>
            </a:pPr>
            <a:r>
              <a:rPr kumimoji="1" lang="ja-JP" altLang="en-US" dirty="0"/>
              <a:t>・細胞外液全開。酸素マスクで</a:t>
            </a:r>
            <a:r>
              <a:rPr kumimoji="1" lang="en-US" altLang="ja-JP" dirty="0"/>
              <a:t>10L</a:t>
            </a:r>
            <a:r>
              <a:rPr kumimoji="1" lang="ja-JP" altLang="en-US" dirty="0"/>
              <a:t>。</a:t>
            </a:r>
            <a:endParaRPr kumimoji="1" lang="en-US" altLang="ja-JP" dirty="0"/>
          </a:p>
          <a:p>
            <a:pPr>
              <a:buNone/>
            </a:pPr>
            <a:r>
              <a:rPr kumimoji="1" lang="ja-JP" altLang="en-US" dirty="0"/>
              <a:t>　アドレナリンは</a:t>
            </a:r>
            <a:r>
              <a:rPr kumimoji="1" lang="en-US" altLang="ja-JP" dirty="0"/>
              <a:t>0.3ml</a:t>
            </a:r>
            <a:r>
              <a:rPr kumimoji="1" lang="ja-JP" altLang="en-US" dirty="0"/>
              <a:t>ずつ、</a:t>
            </a:r>
            <a:r>
              <a:rPr kumimoji="1" lang="en-US" altLang="ja-JP" dirty="0"/>
              <a:t>15</a:t>
            </a:r>
            <a:r>
              <a:rPr kumimoji="1" lang="ja-JP" altLang="en-US" dirty="0"/>
              <a:t>分おきに筋注。</a:t>
            </a:r>
            <a:endParaRPr kumimoji="1" lang="en-US" altLang="ja-JP" dirty="0"/>
          </a:p>
          <a:p>
            <a:pPr>
              <a:buNone/>
            </a:pPr>
            <a:endParaRPr kumimoji="1" lang="en-US" altLang="ja-JP" dirty="0">
              <a:solidFill>
                <a:schemeClr val="bg1"/>
              </a:solidFill>
            </a:endParaRPr>
          </a:p>
          <a:p>
            <a:pPr>
              <a:buNone/>
            </a:pPr>
            <a:r>
              <a:rPr lang="ja-JP" altLang="en-US" dirty="0"/>
              <a:t>・心肺停止したら</a:t>
            </a:r>
            <a:r>
              <a:rPr lang="en-US" altLang="ja-JP" dirty="0"/>
              <a:t>ACLS</a:t>
            </a:r>
            <a:r>
              <a:rPr lang="ja-JP" altLang="en-US" dirty="0"/>
              <a:t>（アドレナリン</a:t>
            </a:r>
            <a:r>
              <a:rPr lang="en-US" altLang="ja-JP" dirty="0"/>
              <a:t>3</a:t>
            </a:r>
            <a:r>
              <a:rPr lang="ja-JP" altLang="en-US" dirty="0"/>
              <a:t>分ごとに</a:t>
            </a:r>
            <a:r>
              <a:rPr lang="en-US" altLang="ja-JP" dirty="0"/>
              <a:t>1A</a:t>
            </a:r>
            <a:r>
              <a:rPr lang="ja-JP" altLang="en-US" dirty="0"/>
              <a:t>ずつ静注になります）</a:t>
            </a:r>
            <a:endParaRPr lang="en-US" altLang="ja-JP" dirty="0"/>
          </a:p>
          <a:p>
            <a:pPr>
              <a:buNone/>
            </a:pPr>
            <a:endParaRPr kumimoji="1" lang="en-US" altLang="ja-JP" dirty="0">
              <a:solidFill>
                <a:schemeClr val="bg1"/>
              </a:solidFill>
            </a:endParaRPr>
          </a:p>
          <a:p>
            <a:pPr>
              <a:buNone/>
            </a:pPr>
            <a:r>
              <a:rPr lang="ja-JP" altLang="en-US" dirty="0"/>
              <a:t>・</a:t>
            </a:r>
            <a:r>
              <a:rPr lang="ja-JP" altLang="en-US" dirty="0">
                <a:solidFill>
                  <a:srgbClr val="FF0000"/>
                </a:solidFill>
              </a:rPr>
              <a:t>救急車を呼ぶ。大学病院の救急に連絡し相談。</a:t>
            </a:r>
            <a:endParaRPr lang="en-US" altLang="ja-JP" dirty="0">
              <a:solidFill>
                <a:srgbClr val="FF0000"/>
              </a:solidFill>
            </a:endParaRPr>
          </a:p>
          <a:p>
            <a:pPr>
              <a:buNone/>
            </a:pPr>
            <a:r>
              <a:rPr kumimoji="1" lang="ja-JP" altLang="en-US" dirty="0">
                <a:solidFill>
                  <a:schemeClr val="bg1"/>
                </a:solidFill>
              </a:rPr>
              <a:t>　</a:t>
            </a:r>
            <a:r>
              <a:rPr kumimoji="1" lang="ja-JP" altLang="en-US" dirty="0"/>
              <a:t>おそらく心肺停止までいくのは気道閉塞。</a:t>
            </a:r>
            <a:endParaRPr kumimoji="1" lang="en-US" altLang="ja-JP" dirty="0"/>
          </a:p>
          <a:p>
            <a:pPr>
              <a:buNone/>
            </a:pPr>
            <a:r>
              <a:rPr kumimoji="1" lang="ja-JP" altLang="en-US" dirty="0"/>
              <a:t>　気道狭窄の挿管は熟練した医師でも救急救命士でもかなり難しい。</a:t>
            </a:r>
            <a:r>
              <a:rPr lang="ja-JP" altLang="en-US" dirty="0"/>
              <a:t>輪状甲状靭帯切開までいく恐れ・・</a:t>
            </a:r>
            <a:endParaRPr lang="en-US" altLang="ja-JP" dirty="0"/>
          </a:p>
          <a:p>
            <a:pPr>
              <a:buNone/>
            </a:pPr>
            <a:r>
              <a:rPr lang="ja-JP" altLang="en-US" dirty="0"/>
              <a:t>　　　（耳鼻科の先生ならいける？</a:t>
            </a:r>
            <a:endParaRPr lang="en-US" altLang="ja-JP" dirty="0"/>
          </a:p>
          <a:p>
            <a:pPr>
              <a:buNone/>
            </a:pPr>
            <a:r>
              <a:rPr lang="ja-JP" altLang="en-US" dirty="0"/>
              <a:t>　　　　　　でもひとりではかなり厳しいと思われる。）</a:t>
            </a:r>
            <a:endParaRPr kumimoji="1" lang="ja-JP" altLang="en-US" dirty="0"/>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68397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1143000"/>
          </a:xfrm>
          <a:solidFill>
            <a:schemeClr val="bg1"/>
          </a:solidFill>
        </p:spPr>
        <p:txBody>
          <a:bodyPr>
            <a:normAutofit fontScale="90000"/>
          </a:bodyPr>
          <a:lstStyle/>
          <a:p>
            <a:r>
              <a:rPr lang="en-US" altLang="ja-JP" dirty="0">
                <a:solidFill>
                  <a:srgbClr val="FF0000"/>
                </a:solidFill>
              </a:rPr>
              <a:t>COVID-19</a:t>
            </a:r>
            <a:r>
              <a:rPr lang="ja-JP" altLang="en-US" dirty="0">
                <a:solidFill>
                  <a:srgbClr val="FF0000"/>
                </a:solidFill>
              </a:rPr>
              <a:t>ワクチンを接種する側</a:t>
            </a:r>
            <a:br>
              <a:rPr lang="en-US" altLang="ja-JP" dirty="0">
                <a:solidFill>
                  <a:srgbClr val="FF0000"/>
                </a:solidFill>
              </a:rPr>
            </a:br>
            <a:r>
              <a:rPr lang="ja-JP" altLang="en-US" dirty="0">
                <a:solidFill>
                  <a:srgbClr val="FF0000"/>
                </a:solidFill>
              </a:rPr>
              <a:t>にとって何が不安なのか？</a:t>
            </a:r>
            <a:endParaRPr kumimoji="1" lang="ja-JP" altLang="en-US" dirty="0">
              <a:solidFill>
                <a:srgbClr val="FF0000"/>
              </a:solidFill>
            </a:endParaRPr>
          </a:p>
        </p:txBody>
      </p:sp>
      <p:sp>
        <p:nvSpPr>
          <p:cNvPr id="3" name="コンテンツ プレースホルダ 2"/>
          <p:cNvSpPr>
            <a:spLocks noGrp="1"/>
          </p:cNvSpPr>
          <p:nvPr>
            <p:ph idx="1"/>
          </p:nvPr>
        </p:nvSpPr>
        <p:spPr>
          <a:xfrm>
            <a:off x="323528" y="2276872"/>
            <a:ext cx="8686800" cy="3803530"/>
          </a:xfrm>
          <a:solidFill>
            <a:schemeClr val="bg1"/>
          </a:solidFill>
        </p:spPr>
        <p:txBody>
          <a:bodyPr>
            <a:normAutofit/>
          </a:bodyPr>
          <a:lstStyle/>
          <a:p>
            <a:pPr>
              <a:buNone/>
            </a:pPr>
            <a:r>
              <a:rPr lang="ja-JP" altLang="en-US" dirty="0"/>
              <a:t>①ワクチンをうった後におきた症状がワクチンのせいなのか、そうでないのかわからないのではないか。</a:t>
            </a:r>
            <a:endParaRPr lang="en-US" altLang="ja-JP" dirty="0"/>
          </a:p>
          <a:p>
            <a:pPr>
              <a:buNone/>
            </a:pPr>
            <a:endParaRPr lang="en-US" altLang="ja-JP" dirty="0"/>
          </a:p>
          <a:p>
            <a:pPr>
              <a:buNone/>
            </a:pPr>
            <a:r>
              <a:rPr lang="ja-JP" altLang="en-US" dirty="0"/>
              <a:t>②アナフィラキシーの治療の経験がない、あるいは少なく自信がなく、アナフィラキシーと診断できるか、適切なタイミングで治療できるかどうか。</a:t>
            </a:r>
            <a:endParaRPr lang="en-US" altLang="ja-JP" dirty="0"/>
          </a:p>
          <a:p>
            <a:pPr>
              <a:buNone/>
            </a:pPr>
            <a:endParaRPr lang="en-US" altLang="ja-JP" dirty="0">
              <a:solidFill>
                <a:schemeClr val="bg1"/>
              </a:solidFill>
            </a:endParaRPr>
          </a:p>
          <a:p>
            <a:pPr>
              <a:buNone/>
            </a:pPr>
            <a:endParaRPr lang="en-US" altLang="ja-JP"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1143000"/>
          </a:xfrm>
          <a:solidFill>
            <a:schemeClr val="bg1"/>
          </a:solidFill>
        </p:spPr>
        <p:txBody>
          <a:bodyPr>
            <a:normAutofit/>
          </a:bodyPr>
          <a:lstStyle/>
          <a:p>
            <a:r>
              <a:rPr kumimoji="1" lang="ja-JP" altLang="en-US" dirty="0">
                <a:solidFill>
                  <a:srgbClr val="FF0000"/>
                </a:solidFill>
              </a:rPr>
              <a:t>やることは壁に貼っておきましょう。</a:t>
            </a:r>
          </a:p>
        </p:txBody>
      </p:sp>
      <p:sp>
        <p:nvSpPr>
          <p:cNvPr id="3" name="コンテンツ プレースホルダ 2"/>
          <p:cNvSpPr>
            <a:spLocks noGrp="1"/>
          </p:cNvSpPr>
          <p:nvPr>
            <p:ph idx="1"/>
          </p:nvPr>
        </p:nvSpPr>
        <p:spPr>
          <a:xfrm>
            <a:off x="402336" y="1916832"/>
            <a:ext cx="8686800" cy="4207198"/>
          </a:xfrm>
          <a:solidFill>
            <a:schemeClr val="bg1"/>
          </a:solidFill>
        </p:spPr>
        <p:txBody>
          <a:bodyPr>
            <a:normAutofit/>
          </a:bodyPr>
          <a:lstStyle/>
          <a:p>
            <a:pPr>
              <a:buNone/>
            </a:pPr>
            <a:r>
              <a:rPr lang="ja-JP" altLang="en-US" dirty="0"/>
              <a:t>・現場がパニックになるといつもできるはずのことができなくなります。</a:t>
            </a:r>
            <a:endParaRPr lang="en-US" altLang="ja-JP" dirty="0"/>
          </a:p>
          <a:p>
            <a:pPr>
              <a:buNone/>
            </a:pPr>
            <a:endParaRPr kumimoji="1" lang="en-US" altLang="ja-JP" dirty="0">
              <a:solidFill>
                <a:schemeClr val="bg1"/>
              </a:solidFill>
            </a:endParaRPr>
          </a:p>
          <a:p>
            <a:pPr>
              <a:buNone/>
            </a:pPr>
            <a:r>
              <a:rPr lang="ja-JP" altLang="en-US" dirty="0">
                <a:solidFill>
                  <a:schemeClr val="bg1"/>
                </a:solidFill>
              </a:rPr>
              <a:t>　</a:t>
            </a:r>
            <a:r>
              <a:rPr lang="ja-JP" altLang="en-US" dirty="0">
                <a:solidFill>
                  <a:srgbClr val="FF0000"/>
                </a:solidFill>
              </a:rPr>
              <a:t>その場で臥位にする。</a:t>
            </a:r>
            <a:endParaRPr lang="en-US" altLang="ja-JP" dirty="0">
              <a:solidFill>
                <a:srgbClr val="FF0000"/>
              </a:solidFill>
            </a:endParaRPr>
          </a:p>
          <a:p>
            <a:pPr>
              <a:buNone/>
            </a:pPr>
            <a:r>
              <a:rPr lang="ja-JP" altLang="en-US" dirty="0">
                <a:solidFill>
                  <a:srgbClr val="FF0000"/>
                </a:solidFill>
              </a:rPr>
              <a:t>　バイタルをはかる。</a:t>
            </a:r>
            <a:endParaRPr lang="en-US" altLang="ja-JP" dirty="0">
              <a:solidFill>
                <a:srgbClr val="FF0000"/>
              </a:solidFill>
            </a:endParaRPr>
          </a:p>
          <a:p>
            <a:pPr>
              <a:buNone/>
            </a:pPr>
            <a:r>
              <a:rPr kumimoji="1" lang="ja-JP" altLang="en-US" dirty="0">
                <a:solidFill>
                  <a:srgbClr val="FF0000"/>
                </a:solidFill>
              </a:rPr>
              <a:t>　輸液ルートとる。</a:t>
            </a:r>
            <a:endParaRPr kumimoji="1" lang="en-US" altLang="ja-JP" dirty="0">
              <a:solidFill>
                <a:srgbClr val="FF0000"/>
              </a:solidFill>
            </a:endParaRPr>
          </a:p>
          <a:p>
            <a:pPr>
              <a:buNone/>
            </a:pPr>
            <a:r>
              <a:rPr lang="ja-JP" altLang="en-US" dirty="0">
                <a:solidFill>
                  <a:srgbClr val="FF0000"/>
                </a:solidFill>
              </a:rPr>
              <a:t>　薬の準備。（具体的なシリンジや薬剤名、</a:t>
            </a:r>
            <a:r>
              <a:rPr lang="en-US" altLang="ja-JP" dirty="0">
                <a:solidFill>
                  <a:srgbClr val="FF0000"/>
                </a:solidFill>
              </a:rPr>
              <a:t>ml</a:t>
            </a:r>
            <a:r>
              <a:rPr lang="ja-JP" altLang="en-US" dirty="0">
                <a:solidFill>
                  <a:srgbClr val="FF0000"/>
                </a:solidFill>
              </a:rPr>
              <a:t>で）</a:t>
            </a:r>
            <a:endParaRPr kumimoji="1" lang="ja-JP" altLang="en-US" dirty="0">
              <a:solidFill>
                <a:srgbClr val="FF0000"/>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1403101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solidFill>
            <a:schemeClr val="bg1"/>
          </a:solidFill>
        </p:spPr>
        <p:txBody>
          <a:bodyPr>
            <a:normAutofit fontScale="90000"/>
          </a:bodyPr>
          <a:lstStyle/>
          <a:p>
            <a:r>
              <a:rPr lang="ja-JP" altLang="en-US" dirty="0">
                <a:solidFill>
                  <a:srgbClr val="FF0000"/>
                </a:solidFill>
              </a:rPr>
              <a:t>対応は今後にも活かせるはずです。</a:t>
            </a:r>
            <a:endParaRPr kumimoji="1" lang="ja-JP" altLang="en-US" dirty="0">
              <a:solidFill>
                <a:srgbClr val="FF0000"/>
              </a:solidFill>
            </a:endParaRPr>
          </a:p>
        </p:txBody>
      </p:sp>
      <p:sp>
        <p:nvSpPr>
          <p:cNvPr id="3" name="コンテンツ プレースホルダ 2"/>
          <p:cNvSpPr>
            <a:spLocks noGrp="1"/>
          </p:cNvSpPr>
          <p:nvPr>
            <p:ph idx="1"/>
          </p:nvPr>
        </p:nvSpPr>
        <p:spPr>
          <a:xfrm>
            <a:off x="457200" y="1166018"/>
            <a:ext cx="8686800" cy="5417344"/>
          </a:xfrm>
          <a:solidFill>
            <a:schemeClr val="bg1"/>
          </a:solidFill>
        </p:spPr>
        <p:txBody>
          <a:bodyPr>
            <a:normAutofit fontScale="92500" lnSpcReduction="10000"/>
          </a:bodyPr>
          <a:lstStyle/>
          <a:p>
            <a:pPr>
              <a:buNone/>
            </a:pPr>
            <a:endParaRPr kumimoji="1" lang="ja-JP" altLang="en-US" dirty="0">
              <a:solidFill>
                <a:schemeClr val="bg1"/>
              </a:solidFill>
            </a:endParaRPr>
          </a:p>
          <a:p>
            <a:pPr>
              <a:buNone/>
            </a:pPr>
            <a:r>
              <a:rPr lang="ja-JP" altLang="en-US" dirty="0"/>
              <a:t>・</a:t>
            </a:r>
            <a:r>
              <a:rPr lang="ja-JP" altLang="en-US" dirty="0">
                <a:solidFill>
                  <a:srgbClr val="FF0000"/>
                </a:solidFill>
              </a:rPr>
              <a:t>食物アレルギー</a:t>
            </a:r>
            <a:r>
              <a:rPr lang="ja-JP" altLang="en-US" dirty="0"/>
              <a:t>⇒アナフィラキシー</a:t>
            </a:r>
            <a:endParaRPr lang="en-US" altLang="ja-JP" dirty="0"/>
          </a:p>
          <a:p>
            <a:pPr>
              <a:buNone/>
            </a:pPr>
            <a:endParaRPr lang="en-US" altLang="ja-JP" dirty="0">
              <a:solidFill>
                <a:schemeClr val="bg1"/>
              </a:solidFill>
            </a:endParaRPr>
          </a:p>
          <a:p>
            <a:pPr>
              <a:buNone/>
            </a:pPr>
            <a:r>
              <a:rPr kumimoji="1" lang="ja-JP" altLang="en-US" dirty="0"/>
              <a:t>・</a:t>
            </a:r>
            <a:r>
              <a:rPr lang="ja-JP" altLang="en-US" dirty="0">
                <a:solidFill>
                  <a:srgbClr val="FF0000"/>
                </a:solidFill>
              </a:rPr>
              <a:t>他のワクチン、くすり投与時</a:t>
            </a:r>
            <a:r>
              <a:rPr lang="ja-JP" altLang="en-US" dirty="0"/>
              <a:t>⇒アナフィラキシー</a:t>
            </a:r>
            <a:endParaRPr lang="en-US" altLang="ja-JP" dirty="0"/>
          </a:p>
          <a:p>
            <a:pPr>
              <a:buNone/>
            </a:pPr>
            <a:endParaRPr lang="en-US" altLang="ja-JP" dirty="0"/>
          </a:p>
          <a:p>
            <a:pPr>
              <a:buNone/>
            </a:pPr>
            <a:r>
              <a:rPr kumimoji="1" lang="ja-JP" altLang="en-US" dirty="0"/>
              <a:t>・</a:t>
            </a:r>
            <a:r>
              <a:rPr kumimoji="1" lang="ja-JP" altLang="en-US" dirty="0">
                <a:solidFill>
                  <a:srgbClr val="FF0000"/>
                </a:solidFill>
              </a:rPr>
              <a:t>スズメバチに刺された</a:t>
            </a:r>
            <a:r>
              <a:rPr kumimoji="1" lang="ja-JP" altLang="en-US" dirty="0"/>
              <a:t>⇒アナフィラキシー</a:t>
            </a:r>
            <a:endParaRPr kumimoji="1" lang="en-US" altLang="ja-JP" dirty="0"/>
          </a:p>
          <a:p>
            <a:pPr>
              <a:buNone/>
            </a:pPr>
            <a:endParaRPr lang="en-US" altLang="ja-JP" dirty="0">
              <a:solidFill>
                <a:schemeClr val="bg1"/>
              </a:solidFill>
            </a:endParaRPr>
          </a:p>
          <a:p>
            <a:pPr>
              <a:buNone/>
            </a:pPr>
            <a:r>
              <a:rPr kumimoji="1" lang="ja-JP" altLang="en-US" dirty="0"/>
              <a:t>・</a:t>
            </a:r>
            <a:r>
              <a:rPr kumimoji="1" lang="ja-JP" altLang="en-US" dirty="0">
                <a:solidFill>
                  <a:srgbClr val="FF0000"/>
                </a:solidFill>
              </a:rPr>
              <a:t>ひどい蕁麻疹</a:t>
            </a:r>
            <a:r>
              <a:rPr kumimoji="1" lang="ja-JP" altLang="en-US" dirty="0"/>
              <a:t>⇒アナフィラキシー</a:t>
            </a:r>
            <a:endParaRPr kumimoji="1" lang="en-US" altLang="ja-JP" dirty="0"/>
          </a:p>
          <a:p>
            <a:pPr>
              <a:buNone/>
            </a:pPr>
            <a:endParaRPr lang="en-US" altLang="ja-JP" dirty="0">
              <a:solidFill>
                <a:schemeClr val="bg1"/>
              </a:solidFill>
            </a:endParaRPr>
          </a:p>
          <a:p>
            <a:pPr>
              <a:buNone/>
            </a:pPr>
            <a:r>
              <a:rPr kumimoji="1" lang="ja-JP" altLang="en-US" dirty="0">
                <a:solidFill>
                  <a:schemeClr val="bg1"/>
                </a:solidFill>
              </a:rPr>
              <a:t>　</a:t>
            </a:r>
            <a:r>
              <a:rPr kumimoji="1" lang="ja-JP" altLang="en-US" dirty="0"/>
              <a:t>アナフィラキシーのもとは日常臨床に溢れています。</a:t>
            </a:r>
          </a:p>
        </p:txBody>
      </p:sp>
    </p:spTree>
    <p:extLst>
      <p:ext uri="{BB962C8B-B14F-4D97-AF65-F5344CB8AC3E}">
        <p14:creationId xmlns:p14="http://schemas.microsoft.com/office/powerpoint/2010/main" val="3610555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80728"/>
            <a:ext cx="8229600" cy="1143000"/>
          </a:xfrm>
          <a:solidFill>
            <a:schemeClr val="bg1"/>
          </a:solidFill>
        </p:spPr>
        <p:txBody>
          <a:bodyPr>
            <a:normAutofit/>
          </a:bodyPr>
          <a:lstStyle/>
          <a:p>
            <a:r>
              <a:rPr lang="en-US" altLang="ja-JP" dirty="0">
                <a:solidFill>
                  <a:srgbClr val="FF0000"/>
                </a:solidFill>
              </a:rPr>
              <a:t>Take</a:t>
            </a:r>
            <a:r>
              <a:rPr lang="ja-JP" altLang="en-US" dirty="0">
                <a:solidFill>
                  <a:srgbClr val="FF0000"/>
                </a:solidFill>
              </a:rPr>
              <a:t> </a:t>
            </a:r>
            <a:r>
              <a:rPr lang="en-US" altLang="ja-JP" dirty="0">
                <a:solidFill>
                  <a:srgbClr val="FF0000"/>
                </a:solidFill>
              </a:rPr>
              <a:t>home</a:t>
            </a:r>
            <a:r>
              <a:rPr lang="ja-JP" altLang="en-US" dirty="0">
                <a:solidFill>
                  <a:srgbClr val="FF0000"/>
                </a:solidFill>
              </a:rPr>
              <a:t> </a:t>
            </a:r>
            <a:r>
              <a:rPr lang="en-US" altLang="ja-JP" dirty="0">
                <a:solidFill>
                  <a:srgbClr val="FF0000"/>
                </a:solidFill>
              </a:rPr>
              <a:t>message</a:t>
            </a:r>
            <a:endParaRPr kumimoji="1" lang="ja-JP" altLang="en-US" dirty="0">
              <a:solidFill>
                <a:srgbClr val="FF0000"/>
              </a:solidFill>
            </a:endParaRPr>
          </a:p>
        </p:txBody>
      </p:sp>
      <p:sp>
        <p:nvSpPr>
          <p:cNvPr id="3" name="コンテンツ プレースホルダ 2"/>
          <p:cNvSpPr>
            <a:spLocks noGrp="1"/>
          </p:cNvSpPr>
          <p:nvPr>
            <p:ph idx="1"/>
          </p:nvPr>
        </p:nvSpPr>
        <p:spPr>
          <a:xfrm>
            <a:off x="107504" y="2564904"/>
            <a:ext cx="8686800" cy="2520280"/>
          </a:xfrm>
          <a:solidFill>
            <a:schemeClr val="bg1"/>
          </a:solidFill>
        </p:spPr>
        <p:txBody>
          <a:bodyPr>
            <a:normAutofit/>
          </a:bodyPr>
          <a:lstStyle/>
          <a:p>
            <a:pPr>
              <a:buNone/>
            </a:pPr>
            <a:r>
              <a:rPr kumimoji="1" lang="ja-JP" altLang="en-US" sz="4800" dirty="0">
                <a:solidFill>
                  <a:schemeClr val="bg1"/>
                </a:solidFill>
              </a:rPr>
              <a:t>    </a:t>
            </a:r>
            <a:r>
              <a:rPr kumimoji="1" lang="en-US" altLang="ja-JP" sz="4800" dirty="0">
                <a:solidFill>
                  <a:schemeClr val="bg1"/>
                </a:solidFill>
              </a:rPr>
              <a:t> </a:t>
            </a:r>
            <a:r>
              <a:rPr kumimoji="1" lang="ja-JP" altLang="en-US" sz="4800" dirty="0"/>
              <a:t>迷ったら筋注</a:t>
            </a:r>
            <a:r>
              <a:rPr kumimoji="1" lang="en-US" altLang="ja-JP" sz="4800" dirty="0"/>
              <a:t> </a:t>
            </a:r>
            <a:r>
              <a:rPr kumimoji="1" lang="ja-JP" altLang="en-US" sz="4800" dirty="0"/>
              <a:t>！アドレナリン</a:t>
            </a:r>
            <a:endParaRPr kumimoji="1" lang="en-US" altLang="ja-JP" sz="4800" dirty="0"/>
          </a:p>
          <a:p>
            <a:pPr>
              <a:buNone/>
            </a:pPr>
            <a:r>
              <a:rPr lang="ja-JP" altLang="en-US" sz="4800" dirty="0"/>
              <a:t>　 </a:t>
            </a:r>
            <a:r>
              <a:rPr lang="ja-JP" altLang="en-US" sz="3600" dirty="0"/>
              <a:t>（</a:t>
            </a:r>
            <a:r>
              <a:rPr lang="en-US" altLang="ja-JP" sz="3600" dirty="0"/>
              <a:t>1</a:t>
            </a:r>
            <a:r>
              <a:rPr lang="ja-JP" altLang="en-US" sz="3600" dirty="0"/>
              <a:t>秒でも早く脱顆粒を止めるために）</a:t>
            </a:r>
            <a:endParaRPr kumimoji="1" lang="ja-JP" altLang="en-US" sz="3600" dirty="0"/>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244638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3769" y="548680"/>
            <a:ext cx="8229600" cy="1143000"/>
          </a:xfrm>
        </p:spPr>
        <p:txBody>
          <a:bodyPr>
            <a:normAutofit fontScale="90000"/>
          </a:bodyPr>
          <a:lstStyle/>
          <a:p>
            <a:r>
              <a:rPr kumimoji="1" lang="ja-JP" altLang="en-US" dirty="0">
                <a:solidFill>
                  <a:srgbClr val="FF0000"/>
                </a:solidFill>
              </a:rPr>
              <a:t>県内</a:t>
            </a:r>
            <a:r>
              <a:rPr lang="ja-JP" altLang="en-US" dirty="0">
                <a:solidFill>
                  <a:srgbClr val="FF0000"/>
                </a:solidFill>
              </a:rPr>
              <a:t>の医療従事者へのワクチン接種ですでにアナフィラキシーの報告あり。</a:t>
            </a:r>
            <a:endParaRPr kumimoji="1" lang="ja-JP" altLang="en-US" dirty="0">
              <a:solidFill>
                <a:srgbClr val="FF0000"/>
              </a:solidFill>
            </a:endParaRPr>
          </a:p>
        </p:txBody>
      </p:sp>
      <p:sp>
        <p:nvSpPr>
          <p:cNvPr id="3" name="コンテンツ プレースホルダ 2"/>
          <p:cNvSpPr>
            <a:spLocks noGrp="1"/>
          </p:cNvSpPr>
          <p:nvPr>
            <p:ph idx="1"/>
          </p:nvPr>
        </p:nvSpPr>
        <p:spPr>
          <a:xfrm>
            <a:off x="323528" y="2204864"/>
            <a:ext cx="8686800" cy="5417344"/>
          </a:xfrm>
        </p:spPr>
        <p:txBody>
          <a:bodyPr>
            <a:normAutofit/>
          </a:bodyPr>
          <a:lstStyle/>
          <a:p>
            <a:pPr>
              <a:buNone/>
            </a:pPr>
            <a:r>
              <a:rPr kumimoji="1" lang="ja-JP" altLang="en-US" dirty="0"/>
              <a:t>・ 県立中央病院</a:t>
            </a:r>
            <a:endParaRPr kumimoji="1" lang="en-US" altLang="ja-JP" dirty="0"/>
          </a:p>
          <a:p>
            <a:pPr>
              <a:buNone/>
            </a:pPr>
            <a:r>
              <a:rPr lang="ja-JP" altLang="en-US" dirty="0"/>
              <a:t>・ 国立弘前病院</a:t>
            </a:r>
            <a:endParaRPr lang="en-US" altLang="ja-JP" dirty="0"/>
          </a:p>
          <a:p>
            <a:pPr>
              <a:buNone/>
            </a:pPr>
            <a:endParaRPr lang="en-US" altLang="ja-JP" dirty="0">
              <a:solidFill>
                <a:schemeClr val="bg1"/>
              </a:solidFill>
            </a:endParaRPr>
          </a:p>
          <a:p>
            <a:pPr>
              <a:buNone/>
            </a:pPr>
            <a:r>
              <a:rPr lang="ja-JP" altLang="en-US" dirty="0"/>
              <a:t>ワクチンの添加物</a:t>
            </a:r>
            <a:r>
              <a:rPr lang="en-US" altLang="ja-JP" dirty="0">
                <a:solidFill>
                  <a:srgbClr val="FF0000"/>
                </a:solidFill>
              </a:rPr>
              <a:t>PEG</a:t>
            </a:r>
            <a:r>
              <a:rPr lang="ja-JP" altLang="en-US" dirty="0">
                <a:solidFill>
                  <a:srgbClr val="FF0000"/>
                </a:solidFill>
              </a:rPr>
              <a:t>（ポリエチレングリコール）</a:t>
            </a:r>
            <a:r>
              <a:rPr lang="ja-JP" altLang="en-US" dirty="0"/>
              <a:t>に対するアレルギーだったようです。</a:t>
            </a:r>
            <a:endParaRPr lang="en-US" altLang="ja-JP" dirty="0"/>
          </a:p>
          <a:p>
            <a:pPr>
              <a:buNone/>
            </a:pPr>
            <a:endParaRPr lang="en-US" altLang="ja-JP" dirty="0">
              <a:solidFill>
                <a:schemeClr val="bg1"/>
              </a:solidFill>
            </a:endParaRPr>
          </a:p>
          <a:p>
            <a:pPr>
              <a:buNone/>
            </a:pPr>
            <a:r>
              <a:rPr kumimoji="1" lang="ja-JP" altLang="en-US" dirty="0"/>
              <a:t>⇒　つまり今後我々も経験する可能性が高い・・</a:t>
            </a:r>
          </a:p>
          <a:p>
            <a:pPr>
              <a:buNone/>
            </a:pPr>
            <a:endParaRPr kumimoji="1" lang="ja-JP" altLang="en-US" dirty="0"/>
          </a:p>
          <a:p>
            <a:pPr>
              <a:buNone/>
            </a:pPr>
            <a:endParaRPr kumimoji="1" lang="en-US" altLang="ja-JP" dirty="0">
              <a:solidFill>
                <a:schemeClr val="bg1"/>
              </a:solidFill>
            </a:endParaRPr>
          </a:p>
        </p:txBody>
      </p:sp>
    </p:spTree>
    <p:extLst>
      <p:ext uri="{BB962C8B-B14F-4D97-AF65-F5344CB8AC3E}">
        <p14:creationId xmlns:p14="http://schemas.microsoft.com/office/powerpoint/2010/main" val="328045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143000"/>
          </a:xfrm>
          <a:solidFill>
            <a:schemeClr val="bg1"/>
          </a:solidFill>
        </p:spPr>
        <p:txBody>
          <a:bodyPr/>
          <a:lstStyle/>
          <a:p>
            <a:r>
              <a:rPr kumimoji="1" lang="ja-JP" altLang="en-US" dirty="0">
                <a:solidFill>
                  <a:srgbClr val="FF0000"/>
                </a:solidFill>
              </a:rPr>
              <a:t>今回の資料の出典</a:t>
            </a:r>
          </a:p>
        </p:txBody>
      </p:sp>
      <p:sp>
        <p:nvSpPr>
          <p:cNvPr id="3" name="コンテンツ プレースホルダ 2"/>
          <p:cNvSpPr>
            <a:spLocks noGrp="1"/>
          </p:cNvSpPr>
          <p:nvPr>
            <p:ph idx="1"/>
          </p:nvPr>
        </p:nvSpPr>
        <p:spPr>
          <a:xfrm>
            <a:off x="457200" y="1916832"/>
            <a:ext cx="8686800" cy="4790484"/>
          </a:xfrm>
          <a:solidFill>
            <a:schemeClr val="bg1"/>
          </a:solidFill>
        </p:spPr>
        <p:txBody>
          <a:bodyPr>
            <a:normAutofit/>
          </a:bodyPr>
          <a:lstStyle/>
          <a:p>
            <a:pPr>
              <a:buNone/>
            </a:pPr>
            <a:r>
              <a:rPr lang="ja-JP" altLang="en-US" dirty="0"/>
              <a:t>・内科学会の救急対応（</a:t>
            </a:r>
            <a:r>
              <a:rPr lang="en-US" altLang="ja-JP" dirty="0"/>
              <a:t>JMECC2016</a:t>
            </a:r>
            <a:r>
              <a:rPr lang="ja-JP" altLang="en-US" dirty="0"/>
              <a:t>年版）の　　　　テキストから</a:t>
            </a:r>
            <a:endParaRPr lang="en-US" altLang="ja-JP" dirty="0"/>
          </a:p>
          <a:p>
            <a:pPr>
              <a:buNone/>
            </a:pPr>
            <a:endParaRPr kumimoji="1" lang="en-US" altLang="ja-JP" dirty="0">
              <a:solidFill>
                <a:schemeClr val="bg1"/>
              </a:solidFill>
            </a:endParaRPr>
          </a:p>
          <a:p>
            <a:pPr>
              <a:buNone/>
            </a:pPr>
            <a:r>
              <a:rPr lang="ja-JP" altLang="en-US" dirty="0">
                <a:solidFill>
                  <a:schemeClr val="bg1"/>
                </a:solidFill>
              </a:rPr>
              <a:t>　</a:t>
            </a:r>
            <a:r>
              <a:rPr lang="ja-JP" altLang="en-US" dirty="0"/>
              <a:t>＜参考＞</a:t>
            </a:r>
            <a:endParaRPr lang="en-US" altLang="ja-JP" dirty="0"/>
          </a:p>
          <a:p>
            <a:pPr>
              <a:buNone/>
            </a:pPr>
            <a:r>
              <a:rPr lang="ja-JP" altLang="en-US" dirty="0"/>
              <a:t>　日本アレルギー学会の</a:t>
            </a:r>
            <a:endParaRPr lang="en-US" altLang="ja-JP" dirty="0"/>
          </a:p>
          <a:p>
            <a:pPr>
              <a:buNone/>
            </a:pPr>
            <a:r>
              <a:rPr kumimoji="1" lang="ja-JP" altLang="en-US" dirty="0"/>
              <a:t>　ホームページにも</a:t>
            </a:r>
            <a:endParaRPr kumimoji="1" lang="en-US" altLang="ja-JP" dirty="0"/>
          </a:p>
          <a:p>
            <a:pPr>
              <a:buNone/>
            </a:pPr>
            <a:r>
              <a:rPr kumimoji="1" lang="ja-JP" altLang="en-US" dirty="0"/>
              <a:t>　ワクチン接種後の対応に</a:t>
            </a:r>
            <a:r>
              <a:rPr lang="ja-JP" altLang="en-US" dirty="0"/>
              <a:t>　</a:t>
            </a:r>
            <a:endParaRPr lang="en-US" altLang="ja-JP" dirty="0"/>
          </a:p>
          <a:p>
            <a:pPr>
              <a:buNone/>
            </a:pPr>
            <a:r>
              <a:rPr kumimoji="1" lang="ja-JP" altLang="en-US" dirty="0"/>
              <a:t>　ついての資料があります。</a:t>
            </a:r>
          </a:p>
          <a:p>
            <a:pPr>
              <a:buNone/>
            </a:pPr>
            <a:endParaRPr kumimoji="1" lang="ja-JP" altLang="en-US" dirty="0">
              <a:solidFill>
                <a:schemeClr val="bg1"/>
              </a:solidFill>
            </a:endParaRPr>
          </a:p>
          <a:p>
            <a:pPr>
              <a:buNone/>
            </a:pPr>
            <a:endParaRPr kumimoji="1" lang="en-US" altLang="ja-JP" dirty="0">
              <a:solidFill>
                <a:schemeClr val="bg1"/>
              </a:solidFill>
            </a:endParaRPr>
          </a:p>
        </p:txBody>
      </p:sp>
      <p:pic>
        <p:nvPicPr>
          <p:cNvPr id="5" name="図 4" descr="ホワイトボード が含まれている画像&#10;&#10;自動的に生成された説明">
            <a:extLst>
              <a:ext uri="{FF2B5EF4-FFF2-40B4-BE49-F238E27FC236}">
                <a16:creationId xmlns:a16="http://schemas.microsoft.com/office/drawing/2014/main" id="{3F35B68B-78F5-44B1-A131-56DB7DA837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2536567"/>
            <a:ext cx="2952328" cy="4170749"/>
          </a:xfrm>
          <a:prstGeom prst="rect">
            <a:avLst/>
          </a:prstGeom>
        </p:spPr>
      </p:pic>
    </p:spTree>
    <p:extLst>
      <p:ext uri="{BB962C8B-B14F-4D97-AF65-F5344CB8AC3E}">
        <p14:creationId xmlns:p14="http://schemas.microsoft.com/office/powerpoint/2010/main" val="37603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4664"/>
            <a:ext cx="8229600" cy="1143000"/>
          </a:xfrm>
          <a:solidFill>
            <a:schemeClr val="bg1"/>
          </a:solidFill>
        </p:spPr>
        <p:txBody>
          <a:bodyPr/>
          <a:lstStyle/>
          <a:p>
            <a:r>
              <a:rPr lang="ja-JP" altLang="en-US" dirty="0">
                <a:solidFill>
                  <a:srgbClr val="FF0000"/>
                </a:solidFill>
              </a:rPr>
              <a:t>アナフィラキシーの症状・徴候</a:t>
            </a:r>
            <a:endParaRPr kumimoji="1" lang="ja-JP" altLang="en-US" dirty="0">
              <a:solidFill>
                <a:srgbClr val="FF0000"/>
              </a:solidFill>
            </a:endParaRPr>
          </a:p>
        </p:txBody>
      </p:sp>
      <p:sp>
        <p:nvSpPr>
          <p:cNvPr id="3" name="コンテンツ プレースホルダ 2"/>
          <p:cNvSpPr>
            <a:spLocks noGrp="1"/>
          </p:cNvSpPr>
          <p:nvPr>
            <p:ph idx="1"/>
          </p:nvPr>
        </p:nvSpPr>
        <p:spPr>
          <a:xfrm>
            <a:off x="448056" y="1412776"/>
            <a:ext cx="8686800" cy="5040560"/>
          </a:xfrm>
          <a:solidFill>
            <a:schemeClr val="bg1"/>
          </a:solidFill>
        </p:spPr>
        <p:txBody>
          <a:bodyPr>
            <a:normAutofit fontScale="85000" lnSpcReduction="20000"/>
          </a:bodyPr>
          <a:lstStyle/>
          <a:p>
            <a:pPr>
              <a:buNone/>
            </a:pPr>
            <a:r>
              <a:rPr kumimoji="1" lang="ja-JP" altLang="en-US" dirty="0"/>
              <a:t>・</a:t>
            </a:r>
            <a:r>
              <a:rPr kumimoji="1" lang="ja-JP" altLang="en-US" dirty="0">
                <a:solidFill>
                  <a:srgbClr val="FF0000"/>
                </a:solidFill>
              </a:rPr>
              <a:t>定義</a:t>
            </a:r>
            <a:endParaRPr kumimoji="1" lang="en-US" altLang="ja-JP" dirty="0">
              <a:solidFill>
                <a:srgbClr val="FF0000"/>
              </a:solidFill>
            </a:endParaRPr>
          </a:p>
          <a:p>
            <a:pPr>
              <a:buNone/>
            </a:pPr>
            <a:r>
              <a:rPr lang="ja-JP" altLang="en-US" dirty="0">
                <a:solidFill>
                  <a:schemeClr val="bg1"/>
                </a:solidFill>
              </a:rPr>
              <a:t>　</a:t>
            </a:r>
            <a:r>
              <a:rPr kumimoji="1" lang="ja-JP" altLang="en-US" dirty="0"/>
              <a:t>「アレルゲンなどの侵入により、複数臓器に</a:t>
            </a:r>
            <a:endParaRPr kumimoji="1" lang="en-US" altLang="ja-JP" dirty="0"/>
          </a:p>
          <a:p>
            <a:pPr>
              <a:buNone/>
            </a:pPr>
            <a:r>
              <a:rPr lang="ja-JP" altLang="en-US" dirty="0"/>
              <a:t>　全身性にアレルギー症状が惹起され、生命に</a:t>
            </a:r>
            <a:endParaRPr lang="en-US" altLang="ja-JP" dirty="0"/>
          </a:p>
          <a:p>
            <a:pPr>
              <a:buNone/>
            </a:pPr>
            <a:r>
              <a:rPr kumimoji="1" lang="ja-JP" altLang="en-US" dirty="0"/>
              <a:t>　危機を与えうる過敏反応」</a:t>
            </a:r>
            <a:endParaRPr kumimoji="1" lang="en-US" altLang="ja-JP" dirty="0"/>
          </a:p>
          <a:p>
            <a:pPr>
              <a:buNone/>
            </a:pPr>
            <a:endParaRPr lang="en-US" altLang="ja-JP" dirty="0">
              <a:solidFill>
                <a:schemeClr val="bg1"/>
              </a:solidFill>
            </a:endParaRPr>
          </a:p>
          <a:p>
            <a:pPr>
              <a:buNone/>
            </a:pPr>
            <a:r>
              <a:rPr kumimoji="1" lang="ja-JP" altLang="en-US" dirty="0"/>
              <a:t>・</a:t>
            </a:r>
            <a:r>
              <a:rPr kumimoji="1" lang="ja-JP" altLang="en-US" dirty="0">
                <a:solidFill>
                  <a:schemeClr val="bg1"/>
                </a:solidFill>
              </a:rPr>
              <a:t> </a:t>
            </a:r>
            <a:r>
              <a:rPr lang="ja-JP" altLang="en-US" dirty="0">
                <a:solidFill>
                  <a:srgbClr val="FF0000"/>
                </a:solidFill>
              </a:rPr>
              <a:t>診断基準</a:t>
            </a:r>
            <a:endParaRPr lang="en-US" altLang="ja-JP" dirty="0">
              <a:solidFill>
                <a:srgbClr val="FF0000"/>
              </a:solidFill>
            </a:endParaRPr>
          </a:p>
          <a:p>
            <a:pPr>
              <a:buNone/>
            </a:pPr>
            <a:r>
              <a:rPr kumimoji="1" lang="ja-JP" altLang="en-US" dirty="0">
                <a:solidFill>
                  <a:schemeClr val="bg1"/>
                </a:solidFill>
              </a:rPr>
              <a:t>　　</a:t>
            </a:r>
            <a:r>
              <a:rPr kumimoji="1" lang="ja-JP" altLang="en-US" dirty="0"/>
              <a:t>皮膚症状・粘膜症状は必須。（</a:t>
            </a:r>
            <a:r>
              <a:rPr kumimoji="1" lang="en-US" altLang="ja-JP" dirty="0">
                <a:solidFill>
                  <a:srgbClr val="FF0000"/>
                </a:solidFill>
              </a:rPr>
              <a:t>9</a:t>
            </a:r>
            <a:r>
              <a:rPr kumimoji="1" lang="ja-JP" altLang="en-US" dirty="0">
                <a:solidFill>
                  <a:srgbClr val="FF0000"/>
                </a:solidFill>
              </a:rPr>
              <a:t>割</a:t>
            </a:r>
            <a:r>
              <a:rPr kumimoji="1" lang="ja-JP" altLang="en-US" dirty="0"/>
              <a:t>の方ででます）</a:t>
            </a:r>
            <a:endParaRPr kumimoji="1" lang="en-US" altLang="ja-JP" dirty="0"/>
          </a:p>
          <a:p>
            <a:pPr>
              <a:buNone/>
            </a:pPr>
            <a:r>
              <a:rPr kumimoji="1" lang="ja-JP" altLang="en-US" dirty="0">
                <a:solidFill>
                  <a:schemeClr val="bg1"/>
                </a:solidFill>
              </a:rPr>
              <a:t>　　</a:t>
            </a:r>
            <a:r>
              <a:rPr kumimoji="1" lang="ja-JP" altLang="en-US" dirty="0">
                <a:solidFill>
                  <a:srgbClr val="FF0000"/>
                </a:solidFill>
              </a:rPr>
              <a:t>瞼、唇、前胸部が赤くなってないか観察！</a:t>
            </a:r>
            <a:endParaRPr kumimoji="1" lang="en-US" altLang="ja-JP" dirty="0">
              <a:solidFill>
                <a:srgbClr val="FF0000"/>
              </a:solidFill>
            </a:endParaRPr>
          </a:p>
          <a:p>
            <a:pPr>
              <a:buNone/>
            </a:pPr>
            <a:endParaRPr kumimoji="1" lang="en-US" altLang="ja-JP" dirty="0">
              <a:solidFill>
                <a:schemeClr val="bg1"/>
              </a:solidFill>
            </a:endParaRPr>
          </a:p>
          <a:p>
            <a:pPr>
              <a:buNone/>
            </a:pPr>
            <a:r>
              <a:rPr lang="ja-JP" altLang="en-US" dirty="0">
                <a:solidFill>
                  <a:schemeClr val="bg1"/>
                </a:solidFill>
              </a:rPr>
              <a:t>　　</a:t>
            </a:r>
            <a:r>
              <a:rPr lang="ja-JP" altLang="en-US" dirty="0"/>
              <a:t>⇒</a:t>
            </a:r>
            <a:r>
              <a:rPr lang="en-US" altLang="ja-JP" dirty="0" err="1"/>
              <a:t>Youtube</a:t>
            </a:r>
            <a:r>
              <a:rPr lang="ja-JP" altLang="en-US" dirty="0"/>
              <a:t>で実際の症状をみてみましょう。</a:t>
            </a:r>
            <a:endParaRPr lang="en-US" altLang="ja-JP" dirty="0"/>
          </a:p>
          <a:p>
            <a:pPr>
              <a:buNone/>
            </a:pPr>
            <a:endParaRPr lang="en-US" altLang="ja-JP" dirty="0"/>
          </a:p>
          <a:p>
            <a:pPr>
              <a:buNone/>
            </a:pPr>
            <a:r>
              <a:rPr kumimoji="1" lang="en-US" altLang="ja-JP" dirty="0"/>
              <a:t>https://www.youtube.com/watch?v=nYxw9WgT_8M</a:t>
            </a:r>
            <a:r>
              <a:rPr kumimoji="1" lang="ja-JP" altLang="en-US" dirty="0">
                <a:solidFill>
                  <a:schemeClr val="bg1"/>
                </a:solidFill>
              </a:rPr>
              <a:t>　</a:t>
            </a: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8020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143000"/>
          </a:xfrm>
          <a:solidFill>
            <a:schemeClr val="bg1"/>
          </a:solidFill>
        </p:spPr>
        <p:txBody>
          <a:bodyPr>
            <a:normAutofit fontScale="90000"/>
          </a:bodyPr>
          <a:lstStyle/>
          <a:p>
            <a:r>
              <a:rPr kumimoji="1" lang="ja-JP" altLang="en-US" dirty="0">
                <a:solidFill>
                  <a:srgbClr val="FF0000"/>
                </a:solidFill>
              </a:rPr>
              <a:t>症状の考え方＝アレルギー性の浮腫</a:t>
            </a:r>
          </a:p>
        </p:txBody>
      </p:sp>
      <p:sp>
        <p:nvSpPr>
          <p:cNvPr id="3" name="コンテンツ プレースホルダ 2"/>
          <p:cNvSpPr>
            <a:spLocks noGrp="1"/>
          </p:cNvSpPr>
          <p:nvPr>
            <p:ph idx="1"/>
          </p:nvPr>
        </p:nvSpPr>
        <p:spPr>
          <a:xfrm>
            <a:off x="683568" y="1844824"/>
            <a:ext cx="7776864" cy="4673493"/>
          </a:xfrm>
          <a:solidFill>
            <a:schemeClr val="bg1"/>
          </a:solidFill>
        </p:spPr>
        <p:txBody>
          <a:bodyPr>
            <a:normAutofit fontScale="77500" lnSpcReduction="20000"/>
          </a:bodyPr>
          <a:lstStyle/>
          <a:p>
            <a:pPr>
              <a:buNone/>
            </a:pPr>
            <a:r>
              <a:rPr kumimoji="1" lang="ja-JP" altLang="en-US" dirty="0"/>
              <a:t>・蕁麻疹、皮膚の発赤＝</a:t>
            </a:r>
            <a:r>
              <a:rPr kumimoji="1" lang="ja-JP" altLang="en-US" dirty="0">
                <a:solidFill>
                  <a:srgbClr val="FF0000"/>
                </a:solidFill>
              </a:rPr>
              <a:t>皮膚の浮腫</a:t>
            </a:r>
            <a:endParaRPr kumimoji="1" lang="en-US" altLang="ja-JP" dirty="0">
              <a:solidFill>
                <a:srgbClr val="FF0000"/>
              </a:solidFill>
            </a:endParaRPr>
          </a:p>
          <a:p>
            <a:pPr>
              <a:buNone/>
            </a:pPr>
            <a:endParaRPr kumimoji="1" lang="en-US" altLang="ja-JP" dirty="0">
              <a:solidFill>
                <a:schemeClr val="bg1"/>
              </a:solidFill>
            </a:endParaRPr>
          </a:p>
          <a:p>
            <a:pPr>
              <a:buNone/>
            </a:pPr>
            <a:r>
              <a:rPr lang="ja-JP" altLang="en-US" dirty="0"/>
              <a:t>・唇が腫れる＝</a:t>
            </a:r>
            <a:r>
              <a:rPr lang="ja-JP" altLang="en-US" dirty="0">
                <a:solidFill>
                  <a:srgbClr val="FF0000"/>
                </a:solidFill>
              </a:rPr>
              <a:t>口腔粘膜の浮腫</a:t>
            </a:r>
            <a:endParaRPr lang="en-US" altLang="ja-JP" dirty="0">
              <a:solidFill>
                <a:srgbClr val="FF0000"/>
              </a:solidFill>
            </a:endParaRPr>
          </a:p>
          <a:p>
            <a:pPr>
              <a:buNone/>
            </a:pPr>
            <a:endParaRPr lang="en-US" altLang="ja-JP" dirty="0">
              <a:solidFill>
                <a:schemeClr val="bg1"/>
              </a:solidFill>
            </a:endParaRPr>
          </a:p>
          <a:p>
            <a:pPr>
              <a:buNone/>
            </a:pPr>
            <a:r>
              <a:rPr kumimoji="1" lang="ja-JP" altLang="en-US" dirty="0"/>
              <a:t>・呼吸困難、低酸素＝</a:t>
            </a:r>
            <a:r>
              <a:rPr kumimoji="1" lang="ja-JP" altLang="en-US" dirty="0">
                <a:solidFill>
                  <a:srgbClr val="FF0000"/>
                </a:solidFill>
              </a:rPr>
              <a:t>気道の粘膜の浮腫</a:t>
            </a:r>
            <a:endParaRPr kumimoji="1" lang="en-US" altLang="ja-JP" dirty="0">
              <a:solidFill>
                <a:srgbClr val="FF0000"/>
              </a:solidFill>
            </a:endParaRPr>
          </a:p>
          <a:p>
            <a:pPr>
              <a:buNone/>
            </a:pPr>
            <a:endParaRPr kumimoji="1" lang="en-US" altLang="ja-JP" dirty="0">
              <a:solidFill>
                <a:schemeClr val="bg1"/>
              </a:solidFill>
            </a:endParaRPr>
          </a:p>
          <a:p>
            <a:pPr>
              <a:buNone/>
            </a:pPr>
            <a:r>
              <a:rPr lang="ja-JP" altLang="en-US" dirty="0"/>
              <a:t>・鼻づまり＝</a:t>
            </a:r>
            <a:r>
              <a:rPr lang="ja-JP" altLang="en-US" dirty="0">
                <a:solidFill>
                  <a:srgbClr val="FF0000"/>
                </a:solidFill>
              </a:rPr>
              <a:t>鼻腔粘膜の浮腫</a:t>
            </a:r>
            <a:endParaRPr lang="en-US" altLang="ja-JP" dirty="0">
              <a:solidFill>
                <a:srgbClr val="FF0000"/>
              </a:solidFill>
            </a:endParaRPr>
          </a:p>
          <a:p>
            <a:pPr>
              <a:buNone/>
            </a:pPr>
            <a:endParaRPr lang="en-US" altLang="ja-JP" dirty="0">
              <a:solidFill>
                <a:srgbClr val="FFFF00"/>
              </a:solidFill>
            </a:endParaRPr>
          </a:p>
          <a:p>
            <a:pPr>
              <a:buNone/>
            </a:pPr>
            <a:r>
              <a:rPr kumimoji="1" lang="ja-JP" altLang="en-US" dirty="0"/>
              <a:t>・腹痛、嘔吐＝</a:t>
            </a:r>
            <a:r>
              <a:rPr kumimoji="1" lang="ja-JP" altLang="en-US" dirty="0">
                <a:solidFill>
                  <a:srgbClr val="FF0000"/>
                </a:solidFill>
              </a:rPr>
              <a:t>消化管粘膜が浮腫</a:t>
            </a:r>
            <a:endParaRPr kumimoji="1" lang="en-US" altLang="ja-JP" dirty="0">
              <a:solidFill>
                <a:srgbClr val="FF0000"/>
              </a:solidFill>
            </a:endParaRPr>
          </a:p>
          <a:p>
            <a:pPr>
              <a:buNone/>
            </a:pPr>
            <a:endParaRPr lang="en-US" altLang="ja-JP" dirty="0">
              <a:solidFill>
                <a:schemeClr val="bg1"/>
              </a:solidFill>
            </a:endParaRPr>
          </a:p>
          <a:p>
            <a:pPr>
              <a:buNone/>
            </a:pPr>
            <a:r>
              <a:rPr lang="ja-JP" altLang="en-US" dirty="0"/>
              <a:t>・血圧低下、めまい＝</a:t>
            </a:r>
            <a:r>
              <a:rPr lang="ja-JP" altLang="en-US" dirty="0">
                <a:solidFill>
                  <a:srgbClr val="FF0000"/>
                </a:solidFill>
              </a:rPr>
              <a:t>血管から水が出てきて容量不足</a:t>
            </a:r>
            <a:endParaRPr lang="en-US" altLang="ja-JP" dirty="0">
              <a:solidFill>
                <a:srgbClr val="FF0000"/>
              </a:solidFill>
            </a:endParaRPr>
          </a:p>
          <a:p>
            <a:pPr>
              <a:buNone/>
            </a:pPr>
            <a:r>
              <a:rPr kumimoji="1" lang="ja-JP" altLang="en-US" dirty="0">
                <a:solidFill>
                  <a:schemeClr val="bg1"/>
                </a:solidFill>
              </a:rPr>
              <a:t>　</a:t>
            </a: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350529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6712"/>
            <a:ext cx="8229600" cy="1143000"/>
          </a:xfrm>
          <a:solidFill>
            <a:schemeClr val="bg1"/>
          </a:solidFill>
        </p:spPr>
        <p:txBody>
          <a:bodyPr>
            <a:normAutofit/>
          </a:bodyPr>
          <a:lstStyle/>
          <a:p>
            <a:r>
              <a:rPr kumimoji="1" lang="ja-JP" altLang="en-US" dirty="0">
                <a:solidFill>
                  <a:srgbClr val="FF0000"/>
                </a:solidFill>
              </a:rPr>
              <a:t>鑑別疾患（まぎらわしい</a:t>
            </a:r>
            <a:r>
              <a:rPr lang="ja-JP" altLang="en-US" dirty="0">
                <a:solidFill>
                  <a:srgbClr val="FF0000"/>
                </a:solidFill>
              </a:rPr>
              <a:t>もの</a:t>
            </a:r>
            <a:r>
              <a:rPr kumimoji="1" lang="ja-JP" altLang="en-US" dirty="0">
                <a:solidFill>
                  <a:srgbClr val="FF0000"/>
                </a:solidFill>
              </a:rPr>
              <a:t>５つ</a:t>
            </a:r>
            <a:r>
              <a:rPr kumimoji="1" lang="en-US" altLang="ja-JP" dirty="0">
                <a:solidFill>
                  <a:srgbClr val="FF0000"/>
                </a:solidFill>
              </a:rPr>
              <a:t>!</a:t>
            </a:r>
            <a:r>
              <a:rPr kumimoji="1" lang="ja-JP" altLang="en-US" dirty="0">
                <a:solidFill>
                  <a:srgbClr val="FF0000"/>
                </a:solidFill>
              </a:rPr>
              <a:t>）</a:t>
            </a:r>
          </a:p>
        </p:txBody>
      </p:sp>
      <p:sp>
        <p:nvSpPr>
          <p:cNvPr id="3" name="コンテンツ プレースホルダ 2"/>
          <p:cNvSpPr>
            <a:spLocks noGrp="1"/>
          </p:cNvSpPr>
          <p:nvPr>
            <p:ph idx="1"/>
          </p:nvPr>
        </p:nvSpPr>
        <p:spPr>
          <a:xfrm>
            <a:off x="899592" y="2132856"/>
            <a:ext cx="5184576" cy="3084260"/>
          </a:xfrm>
          <a:solidFill>
            <a:schemeClr val="bg1"/>
          </a:solidFill>
        </p:spPr>
        <p:txBody>
          <a:bodyPr>
            <a:normAutofit/>
          </a:bodyPr>
          <a:lstStyle/>
          <a:p>
            <a:pPr>
              <a:buNone/>
            </a:pPr>
            <a:r>
              <a:rPr lang="ja-JP" altLang="en-US" dirty="0">
                <a:solidFill>
                  <a:srgbClr val="FF0000"/>
                </a:solidFill>
              </a:rPr>
              <a:t>① 血管迷走神経反射</a:t>
            </a:r>
            <a:endParaRPr lang="en-US" altLang="ja-JP" dirty="0">
              <a:solidFill>
                <a:srgbClr val="FF0000"/>
              </a:solidFill>
            </a:endParaRPr>
          </a:p>
          <a:p>
            <a:pPr>
              <a:buNone/>
            </a:pPr>
            <a:r>
              <a:rPr lang="ja-JP" altLang="en-US" dirty="0">
                <a:solidFill>
                  <a:srgbClr val="FF0000"/>
                </a:solidFill>
              </a:rPr>
              <a:t>② </a:t>
            </a:r>
            <a:r>
              <a:rPr kumimoji="1" lang="ja-JP" altLang="en-US" dirty="0">
                <a:solidFill>
                  <a:srgbClr val="FF0000"/>
                </a:solidFill>
              </a:rPr>
              <a:t>パニック</a:t>
            </a:r>
            <a:r>
              <a:rPr lang="ja-JP" altLang="en-US" dirty="0">
                <a:solidFill>
                  <a:srgbClr val="FF0000"/>
                </a:solidFill>
              </a:rPr>
              <a:t>発作</a:t>
            </a:r>
            <a:endParaRPr kumimoji="1" lang="en-US" altLang="ja-JP" dirty="0">
              <a:solidFill>
                <a:srgbClr val="FF0000"/>
              </a:solidFill>
            </a:endParaRPr>
          </a:p>
          <a:p>
            <a:pPr>
              <a:buNone/>
            </a:pPr>
            <a:r>
              <a:rPr lang="ja-JP" altLang="en-US" dirty="0">
                <a:solidFill>
                  <a:srgbClr val="FF0000"/>
                </a:solidFill>
              </a:rPr>
              <a:t>③ 喘息発作</a:t>
            </a:r>
            <a:endParaRPr lang="en-US" altLang="ja-JP" dirty="0">
              <a:solidFill>
                <a:srgbClr val="FF0000"/>
              </a:solidFill>
            </a:endParaRPr>
          </a:p>
          <a:p>
            <a:pPr>
              <a:buNone/>
            </a:pPr>
            <a:r>
              <a:rPr lang="ja-JP" altLang="en-US" dirty="0">
                <a:solidFill>
                  <a:srgbClr val="FF0000"/>
                </a:solidFill>
              </a:rPr>
              <a:t>④ </a:t>
            </a:r>
            <a:r>
              <a:rPr kumimoji="1" lang="ja-JP" altLang="en-US" dirty="0">
                <a:solidFill>
                  <a:srgbClr val="FF0000"/>
                </a:solidFill>
              </a:rPr>
              <a:t>過換気症候群</a:t>
            </a:r>
            <a:endParaRPr kumimoji="1" lang="en-US" altLang="ja-JP" dirty="0">
              <a:solidFill>
                <a:srgbClr val="FF0000"/>
              </a:solidFill>
            </a:endParaRPr>
          </a:p>
          <a:p>
            <a:pPr>
              <a:buNone/>
            </a:pPr>
            <a:r>
              <a:rPr lang="ja-JP" altLang="en-US" dirty="0">
                <a:solidFill>
                  <a:srgbClr val="FF0000"/>
                </a:solidFill>
              </a:rPr>
              <a:t>⑤ てんかん</a:t>
            </a:r>
            <a:endParaRPr kumimoji="1" lang="ja-JP" altLang="en-US" dirty="0">
              <a:solidFill>
                <a:srgbClr val="FF0000"/>
              </a:solidFill>
            </a:endParaRPr>
          </a:p>
          <a:p>
            <a:pPr>
              <a:buNone/>
            </a:pPr>
            <a:endParaRPr kumimoji="1" lang="ja-JP" altLang="en-US" dirty="0">
              <a:solidFill>
                <a:schemeClr val="bg1"/>
              </a:solidFill>
            </a:endParaRPr>
          </a:p>
          <a:p>
            <a:pPr>
              <a:buNone/>
            </a:pPr>
            <a:endParaRPr kumimoji="1" lang="en-US" altLang="ja-JP" dirty="0">
              <a:solidFill>
                <a:schemeClr val="bg1"/>
              </a:solidFill>
            </a:endParaRPr>
          </a:p>
        </p:txBody>
      </p:sp>
    </p:spTree>
    <p:extLst>
      <p:ext uri="{BB962C8B-B14F-4D97-AF65-F5344CB8AC3E}">
        <p14:creationId xmlns:p14="http://schemas.microsoft.com/office/powerpoint/2010/main" val="68556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a:solidFill>
            <a:schemeClr val="bg1"/>
          </a:solidFill>
        </p:spPr>
        <p:txBody>
          <a:bodyPr>
            <a:normAutofit/>
          </a:bodyPr>
          <a:lstStyle/>
          <a:p>
            <a:r>
              <a:rPr lang="ja-JP" altLang="en-US" dirty="0">
                <a:solidFill>
                  <a:srgbClr val="FF0000"/>
                </a:solidFill>
              </a:rPr>
              <a:t>① 血管迷走神経反射</a:t>
            </a:r>
            <a:endParaRPr kumimoji="1" lang="ja-JP" altLang="en-US" dirty="0">
              <a:solidFill>
                <a:srgbClr val="FF0000"/>
              </a:solidFill>
            </a:endParaRPr>
          </a:p>
        </p:txBody>
      </p:sp>
      <p:sp>
        <p:nvSpPr>
          <p:cNvPr id="3" name="コンテンツ プレースホルダ 2"/>
          <p:cNvSpPr>
            <a:spLocks noGrp="1"/>
          </p:cNvSpPr>
          <p:nvPr>
            <p:ph idx="1"/>
          </p:nvPr>
        </p:nvSpPr>
        <p:spPr>
          <a:xfrm>
            <a:off x="228600" y="1412776"/>
            <a:ext cx="8686800" cy="5145044"/>
          </a:xfrm>
          <a:solidFill>
            <a:schemeClr val="bg1"/>
          </a:solidFill>
        </p:spPr>
        <p:txBody>
          <a:bodyPr>
            <a:normAutofit lnSpcReduction="10000"/>
          </a:bodyPr>
          <a:lstStyle/>
          <a:p>
            <a:pPr>
              <a:buNone/>
            </a:pPr>
            <a:r>
              <a:rPr kumimoji="1" lang="ja-JP" altLang="en-US" dirty="0"/>
              <a:t>・　ワクチン接種に伴う精神的ストレス等が契機となり、血管迷走神経反射が生じ、低血圧を介した失神が引き起こされる。</a:t>
            </a:r>
            <a:endParaRPr kumimoji="1" lang="en-US" altLang="ja-JP" dirty="0"/>
          </a:p>
          <a:p>
            <a:pPr>
              <a:buNone/>
            </a:pPr>
            <a:r>
              <a:rPr lang="ja-JP" altLang="en-US" dirty="0"/>
              <a:t>・　</a:t>
            </a:r>
            <a:r>
              <a:rPr kumimoji="1" lang="ja-JP" altLang="en-US" dirty="0"/>
              <a:t>睡眠不足や疲労状態などでは血管迷走神経反射を生じやすくなる。“気分が悪い”、嘔気、欠伸、眠気あるいは“視野がぼやける”などの前駆症状が現れ、一時的な意識消失に陥る。転倒し、外傷を生じることがあるので注意を要する。</a:t>
            </a:r>
            <a:r>
              <a:rPr kumimoji="1" lang="ja-JP" altLang="en-US" dirty="0">
                <a:solidFill>
                  <a:srgbClr val="FF0000"/>
                </a:solidFill>
              </a:rPr>
              <a:t>瘙痒感、蕁麻疹、腹痛、喘鳴などがない</a:t>
            </a:r>
            <a:r>
              <a:rPr kumimoji="1" lang="ja-JP" altLang="en-US" dirty="0"/>
              <a:t>ことが鑑別のポイントとなる。横にして安静を保つことで自然回復することが期待できる。</a:t>
            </a:r>
            <a:endParaRPr kumimoji="1" lang="en-US" altLang="ja-JP" dirty="0"/>
          </a:p>
        </p:txBody>
      </p:sp>
    </p:spTree>
    <p:extLst>
      <p:ext uri="{BB962C8B-B14F-4D97-AF65-F5344CB8AC3E}">
        <p14:creationId xmlns:p14="http://schemas.microsoft.com/office/powerpoint/2010/main" val="97748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a:solidFill>
            <a:schemeClr val="bg1"/>
          </a:solidFill>
        </p:spPr>
        <p:txBody>
          <a:bodyPr>
            <a:normAutofit/>
          </a:bodyPr>
          <a:lstStyle/>
          <a:p>
            <a:r>
              <a:rPr lang="ja-JP" altLang="en-US" dirty="0">
                <a:solidFill>
                  <a:srgbClr val="FF0000"/>
                </a:solidFill>
              </a:rPr>
              <a:t>② パニック発作</a:t>
            </a:r>
            <a:endParaRPr kumimoji="1" lang="ja-JP" altLang="en-US" dirty="0">
              <a:solidFill>
                <a:srgbClr val="FF0000"/>
              </a:solidFill>
            </a:endParaRPr>
          </a:p>
        </p:txBody>
      </p:sp>
      <p:sp>
        <p:nvSpPr>
          <p:cNvPr id="3" name="コンテンツ プレースホルダ 2"/>
          <p:cNvSpPr>
            <a:spLocks noGrp="1"/>
          </p:cNvSpPr>
          <p:nvPr>
            <p:ph idx="1"/>
          </p:nvPr>
        </p:nvSpPr>
        <p:spPr>
          <a:xfrm>
            <a:off x="228600" y="1556792"/>
            <a:ext cx="8686800" cy="5417344"/>
          </a:xfrm>
          <a:solidFill>
            <a:schemeClr val="bg1"/>
          </a:solidFill>
        </p:spPr>
        <p:txBody>
          <a:bodyPr>
            <a:normAutofit/>
          </a:bodyPr>
          <a:lstStyle/>
          <a:p>
            <a:pPr>
              <a:buNone/>
            </a:pPr>
            <a:r>
              <a:rPr lang="ja-JP" altLang="en-US" dirty="0"/>
              <a:t>・　</a:t>
            </a:r>
            <a:r>
              <a:rPr kumimoji="1" lang="ja-JP" altLang="en-US" dirty="0"/>
              <a:t>強い不快感，不安，または恐怖が身体症状を伴って短時間発現する現象である。切迫した破滅感が突然発現し、胸部痛、窒息感、めまい・ふらつき、ほてりまたは悪寒、動悸、発汗、振戦、呼吸困難、吐き気や腹痛、しびれまたはチクチク感など、多岐にわたる症候を伴う。</a:t>
            </a:r>
            <a:r>
              <a:rPr kumimoji="1" lang="ja-JP" altLang="en-US" dirty="0">
                <a:solidFill>
                  <a:srgbClr val="FF0000"/>
                </a:solidFill>
              </a:rPr>
              <a:t>皮膚症状はない。</a:t>
            </a:r>
            <a:endParaRPr kumimoji="1" lang="en-US" altLang="ja-JP" dirty="0">
              <a:solidFill>
                <a:srgbClr val="FF0000"/>
              </a:solidFill>
            </a:endParaRPr>
          </a:p>
          <a:p>
            <a:pPr>
              <a:buNone/>
            </a:pPr>
            <a:r>
              <a:rPr lang="ja-JP" altLang="en-US" dirty="0"/>
              <a:t>・　</a:t>
            </a:r>
            <a:r>
              <a:rPr kumimoji="1" lang="ja-JP" altLang="en-US" dirty="0"/>
              <a:t>症状は通常１０分以内に最大となり、数分で消失する。パニック発作は予防接種に恐怖をもつ場合に起こりやすい。</a:t>
            </a:r>
            <a:endParaRPr kumimoji="1" lang="en-US" altLang="ja-JP" dirty="0"/>
          </a:p>
        </p:txBody>
      </p:sp>
    </p:spTree>
    <p:extLst>
      <p:ext uri="{BB962C8B-B14F-4D97-AF65-F5344CB8AC3E}">
        <p14:creationId xmlns:p14="http://schemas.microsoft.com/office/powerpoint/2010/main" val="23977363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5755</TotalTime>
  <Words>1701</Words>
  <Application>Microsoft Office PowerPoint</Application>
  <PresentationFormat>画面に合わせる (4:3)</PresentationFormat>
  <Paragraphs>169</Paragraphs>
  <Slides>22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22</vt:i4>
      </vt:variant>
    </vt:vector>
  </HeadingPairs>
  <TitlesOfParts>
    <vt:vector size="28" baseType="lpstr">
      <vt:lpstr>ＭＳ Ｐゴシック</vt:lpstr>
      <vt:lpstr>ＭＳ ゴシック</vt:lpstr>
      <vt:lpstr>游ゴシック</vt:lpstr>
      <vt:lpstr>Arial</vt:lpstr>
      <vt:lpstr>Calibri</vt:lpstr>
      <vt:lpstr>Office テーマ</vt:lpstr>
      <vt:lpstr>アナフィラキシーとその対応について</vt:lpstr>
      <vt:lpstr>COVID-19ワクチンを接種する側 にとって何が不安なのか？</vt:lpstr>
      <vt:lpstr>県内の医療従事者へのワクチン接種ですでにアナフィラキシーの報告あり。</vt:lpstr>
      <vt:lpstr>今回の資料の出典</vt:lpstr>
      <vt:lpstr>アナフィラキシーの症状・徴候</vt:lpstr>
      <vt:lpstr>症状の考え方＝アレルギー性の浮腫</vt:lpstr>
      <vt:lpstr>鑑別疾患（まぎらわしいもの５つ!）</vt:lpstr>
      <vt:lpstr>① 血管迷走神経反射</vt:lpstr>
      <vt:lpstr>② パニック発作</vt:lpstr>
      <vt:lpstr>③ 喘息発作</vt:lpstr>
      <vt:lpstr>④ 過換気症候群</vt:lpstr>
      <vt:lpstr>⑤ てんかん</vt:lpstr>
      <vt:lpstr>初期治療</vt:lpstr>
      <vt:lpstr>アドレナリン筋注</vt:lpstr>
      <vt:lpstr>アドレナリンに期待すること</vt:lpstr>
      <vt:lpstr>アドレナリンと一緒に行う処置</vt:lpstr>
      <vt:lpstr>治療の反応に乏しいときグルカゴン？</vt:lpstr>
      <vt:lpstr>くすりの値段</vt:lpstr>
      <vt:lpstr>重症化した場合。。</vt:lpstr>
      <vt:lpstr>やることは壁に貼っておきましょう。</vt:lpstr>
      <vt:lpstr>対応は今後にも活かせるはずです。</vt:lpstr>
      <vt:lpstr>Take home message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Sawada Naoya</dc:creator>
  <cp:lastModifiedBy>沢田 美彦</cp:lastModifiedBy>
  <cp:revision>305</cp:revision>
  <cp:lastPrinted>2016-09-04T02:10:03Z</cp:lastPrinted>
  <dcterms:created xsi:type="dcterms:W3CDTF">2012-06-23T07:38:40Z</dcterms:created>
  <dcterms:modified xsi:type="dcterms:W3CDTF">2021-04-19T23:51:57Z</dcterms:modified>
</cp:coreProperties>
</file>